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3" r:id="rId1"/>
  </p:sldMasterIdLst>
  <p:notesMasterIdLst>
    <p:notesMasterId r:id="rId72"/>
  </p:notesMasterIdLst>
  <p:handoutMasterIdLst>
    <p:handoutMasterId r:id="rId73"/>
  </p:handoutMasterIdLst>
  <p:sldIdLst>
    <p:sldId id="354" r:id="rId2"/>
    <p:sldId id="305" r:id="rId3"/>
    <p:sldId id="258" r:id="rId4"/>
    <p:sldId id="355" r:id="rId5"/>
    <p:sldId id="304" r:id="rId6"/>
    <p:sldId id="311" r:id="rId7"/>
    <p:sldId id="319" r:id="rId8"/>
    <p:sldId id="352" r:id="rId9"/>
    <p:sldId id="318" r:id="rId10"/>
    <p:sldId id="320" r:id="rId11"/>
    <p:sldId id="321" r:id="rId12"/>
    <p:sldId id="306" r:id="rId13"/>
    <p:sldId id="356" r:id="rId14"/>
    <p:sldId id="325" r:id="rId15"/>
    <p:sldId id="326" r:id="rId16"/>
    <p:sldId id="328" r:id="rId17"/>
    <p:sldId id="368" r:id="rId18"/>
    <p:sldId id="369" r:id="rId19"/>
    <p:sldId id="405" r:id="rId20"/>
    <p:sldId id="371" r:id="rId21"/>
    <p:sldId id="388" r:id="rId22"/>
    <p:sldId id="322" r:id="rId23"/>
    <p:sldId id="373" r:id="rId24"/>
    <p:sldId id="327" r:id="rId25"/>
    <p:sldId id="419" r:id="rId26"/>
    <p:sldId id="423" r:id="rId27"/>
    <p:sldId id="397" r:id="rId28"/>
    <p:sldId id="343" r:id="rId29"/>
    <p:sldId id="346" r:id="rId30"/>
    <p:sldId id="342" r:id="rId31"/>
    <p:sldId id="344" r:id="rId32"/>
    <p:sldId id="345" r:id="rId33"/>
    <p:sldId id="347" r:id="rId34"/>
    <p:sldId id="340" r:id="rId35"/>
    <p:sldId id="376" r:id="rId36"/>
    <p:sldId id="406" r:id="rId37"/>
    <p:sldId id="420" r:id="rId38"/>
    <p:sldId id="411" r:id="rId39"/>
    <p:sldId id="417" r:id="rId40"/>
    <p:sldId id="285" r:id="rId41"/>
    <p:sldId id="421" r:id="rId42"/>
    <p:sldId id="422" r:id="rId43"/>
    <p:sldId id="408" r:id="rId44"/>
    <p:sldId id="444" r:id="rId45"/>
    <p:sldId id="441" r:id="rId46"/>
    <p:sldId id="443" r:id="rId47"/>
    <p:sldId id="472" r:id="rId48"/>
    <p:sldId id="398" r:id="rId49"/>
    <p:sldId id="403" r:id="rId50"/>
    <p:sldId id="404" r:id="rId51"/>
    <p:sldId id="401" r:id="rId52"/>
    <p:sldId id="399" r:id="rId53"/>
    <p:sldId id="400" r:id="rId54"/>
    <p:sldId id="402" r:id="rId55"/>
    <p:sldId id="375" r:id="rId56"/>
    <p:sldId id="418" r:id="rId57"/>
    <p:sldId id="424" r:id="rId58"/>
    <p:sldId id="442" r:id="rId59"/>
    <p:sldId id="381" r:id="rId60"/>
    <p:sldId id="447" r:id="rId61"/>
    <p:sldId id="431" r:id="rId62"/>
    <p:sldId id="439" r:id="rId63"/>
    <p:sldId id="470" r:id="rId64"/>
    <p:sldId id="467" r:id="rId65"/>
    <p:sldId id="464" r:id="rId66"/>
    <p:sldId id="469" r:id="rId67"/>
    <p:sldId id="465" r:id="rId68"/>
    <p:sldId id="466" r:id="rId69"/>
    <p:sldId id="473" r:id="rId70"/>
    <p:sldId id="471" r:id="rId7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800"/>
    <a:srgbClr val="00C000"/>
    <a:srgbClr val="00C400"/>
    <a:srgbClr val="00CC00"/>
    <a:srgbClr val="FF0000"/>
    <a:srgbClr val="FD726F"/>
    <a:srgbClr val="005000"/>
    <a:srgbClr val="006600"/>
    <a:srgbClr val="33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499" autoAdjust="0"/>
    <p:restoredTop sz="81230" autoAdjust="0"/>
  </p:normalViewPr>
  <p:slideViewPr>
    <p:cSldViewPr>
      <p:cViewPr>
        <p:scale>
          <a:sx n="100" d="100"/>
          <a:sy n="100" d="100"/>
        </p:scale>
        <p:origin x="-1944" y="126"/>
      </p:cViewPr>
      <p:guideLst>
        <p:guide orient="horz" pos="2160"/>
        <p:guide pos="2880"/>
      </p:guideLst>
    </p:cSldViewPr>
  </p:slideViewPr>
  <p:outlineViewPr>
    <p:cViewPr>
      <p:scale>
        <a:sx n="33" d="100"/>
        <a:sy n="33" d="100"/>
      </p:scale>
      <p:origin x="216" y="0"/>
    </p:cViewPr>
    <p:sldLst>
      <p:sld r:id="rId1" collapse="1"/>
    </p:sldLst>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0" d="100"/>
          <a:sy n="60" d="100"/>
        </p:scale>
        <p:origin x="-202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pieChart>
        <c:varyColors val="1"/>
        <c:ser>
          <c:idx val="0"/>
          <c:order val="0"/>
          <c:tx>
            <c:strRef>
              <c:f>Sheet1!$B$1</c:f>
              <c:strCache>
                <c:ptCount val="1"/>
                <c:pt idx="0">
                  <c:v>Column1</c:v>
                </c:pt>
              </c:strCache>
            </c:strRef>
          </c:tx>
          <c:explosion val="1"/>
          <c:dPt>
            <c:idx val="0"/>
            <c:bubble3D val="0"/>
            <c:spPr>
              <a:solidFill>
                <a:schemeClr val="tx2">
                  <a:lumMod val="75000"/>
                </a:schemeClr>
              </a:solidFill>
            </c:spPr>
            <c:extLst>
              <c:ext xmlns:c16="http://schemas.microsoft.com/office/drawing/2014/chart" uri="{C3380CC4-5D6E-409C-BE32-E72D297353CC}">
                <c16:uniqueId val="{00000001-756B-4C0E-8A37-74E12732AD74}"/>
              </c:ext>
            </c:extLst>
          </c:dPt>
          <c:dPt>
            <c:idx val="1"/>
            <c:bubble3D val="0"/>
            <c:explosion val="0"/>
            <c:spPr>
              <a:solidFill>
                <a:srgbClr val="009900"/>
              </a:solidFill>
            </c:spPr>
            <c:extLst>
              <c:ext xmlns:c16="http://schemas.microsoft.com/office/drawing/2014/chart" uri="{C3380CC4-5D6E-409C-BE32-E72D297353CC}">
                <c16:uniqueId val="{00000003-756B-4C0E-8A37-74E12732AD74}"/>
              </c:ext>
            </c:extLst>
          </c:dPt>
          <c:dPt>
            <c:idx val="2"/>
            <c:bubble3D val="0"/>
            <c:explosion val="0"/>
            <c:spPr>
              <a:solidFill>
                <a:schemeClr val="accent1"/>
              </a:solidFill>
            </c:spPr>
            <c:extLst>
              <c:ext xmlns:c16="http://schemas.microsoft.com/office/drawing/2014/chart" uri="{C3380CC4-5D6E-409C-BE32-E72D297353CC}">
                <c16:uniqueId val="{00000005-756B-4C0E-8A37-74E12732AD74}"/>
              </c:ext>
            </c:extLst>
          </c:dPt>
          <c:dLbls>
            <c:dLbl>
              <c:idx val="0"/>
              <c:layout>
                <c:manualLayout>
                  <c:x val="-0.25535767587875402"/>
                  <c:y val="-0.14250126628908227"/>
                </c:manualLayout>
              </c:layout>
              <c:tx>
                <c:rich>
                  <a:bodyPr/>
                  <a:lstStyle/>
                  <a:p>
                    <a:pPr>
                      <a:defRPr sz="2400">
                        <a:solidFill>
                          <a:schemeClr val="bg1"/>
                        </a:solidFill>
                        <a:effectLst>
                          <a:outerShdw blurRad="38100" dist="38100" dir="2700000" algn="tl">
                            <a:srgbClr val="000000">
                              <a:alpha val="43137"/>
                            </a:srgbClr>
                          </a:outerShdw>
                        </a:effectLst>
                      </a:defRPr>
                    </a:pPr>
                    <a:r>
                      <a:rPr lang="en-US" sz="2000" dirty="0">
                        <a:solidFill>
                          <a:schemeClr val="bg1"/>
                        </a:solidFill>
                        <a:effectLst>
                          <a:outerShdw blurRad="38100" dist="38100" dir="2700000" algn="tl">
                            <a:srgbClr val="000000">
                              <a:alpha val="43137"/>
                            </a:srgbClr>
                          </a:outerShdw>
                        </a:effectLst>
                      </a:rPr>
                      <a:t>Skilled </a:t>
                    </a:r>
                    <a:r>
                      <a:rPr lang="en-US" sz="2400" dirty="0">
                        <a:solidFill>
                          <a:schemeClr val="bg1"/>
                        </a:solidFill>
                        <a:effectLst>
                          <a:outerShdw blurRad="38100" dist="38100" dir="2700000" algn="tl">
                            <a:srgbClr val="000000">
                              <a:alpha val="43137"/>
                            </a:srgbClr>
                          </a:outerShdw>
                        </a:effectLst>
                      </a:rPr>
                      <a:t>65%</a:t>
                    </a:r>
                  </a:p>
                </c:rich>
              </c:tx>
              <c:sp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56B-4C0E-8A37-74E12732AD74}"/>
                </c:ext>
              </c:extLst>
            </c:dLbl>
            <c:dLbl>
              <c:idx val="1"/>
              <c:layout>
                <c:manualLayout>
                  <c:x val="0.15383999794143602"/>
                  <c:y val="-4.3551135055486502E-2"/>
                </c:manualLayout>
              </c:layout>
              <c:tx>
                <c:rich>
                  <a:bodyPr/>
                  <a:lstStyle/>
                  <a:p>
                    <a:pPr>
                      <a:defRPr sz="2400">
                        <a:solidFill>
                          <a:schemeClr val="bg1"/>
                        </a:solidFill>
                        <a:effectLst>
                          <a:outerShdw blurRad="38100" dist="38100" dir="2700000" algn="tl">
                            <a:srgbClr val="000000">
                              <a:alpha val="43137"/>
                            </a:srgbClr>
                          </a:outerShdw>
                        </a:effectLst>
                      </a:defRPr>
                    </a:pPr>
                    <a:r>
                      <a:rPr lang="en-US" sz="1400" dirty="0">
                        <a:solidFill>
                          <a:schemeClr val="bg1"/>
                        </a:solidFill>
                        <a:effectLst>
                          <a:outerShdw blurRad="38100" dist="38100" dir="2700000" algn="tl">
                            <a:srgbClr val="000000">
                              <a:alpha val="43137"/>
                            </a:srgbClr>
                          </a:outerShdw>
                        </a:effectLst>
                      </a:rPr>
                      <a:t>Unskilled</a:t>
                    </a:r>
                    <a:r>
                      <a:rPr lang="en-US" sz="2400" dirty="0">
                        <a:solidFill>
                          <a:schemeClr val="bg1"/>
                        </a:solidFill>
                        <a:effectLst>
                          <a:outerShdw blurRad="38100" dist="38100" dir="2700000" algn="tl">
                            <a:srgbClr val="000000">
                              <a:alpha val="43137"/>
                            </a:srgbClr>
                          </a:outerShdw>
                        </a:effectLst>
                      </a:rPr>
                      <a:t> 15%</a:t>
                    </a:r>
                  </a:p>
                </c:rich>
              </c:tx>
              <c:spPr>
                <a:effectLst>
                  <a:outerShdw blurRad="50800" dist="38100" dir="2700000" algn="tl" rotWithShape="0">
                    <a:prstClr val="black">
                      <a:alpha val="40000"/>
                    </a:prstClr>
                  </a:outerShdw>
                </a:effectLst>
              </c:sp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56B-4C0E-8A37-74E12732AD74}"/>
                </c:ext>
              </c:extLst>
            </c:dLbl>
            <c:dLbl>
              <c:idx val="2"/>
              <c:layout>
                <c:manualLayout>
                  <c:x val="0.20917811744120221"/>
                  <c:y val="0.19106276189160706"/>
                </c:manualLayout>
              </c:layout>
              <c:tx>
                <c:rich>
                  <a:bodyPr/>
                  <a:lstStyle/>
                  <a:p>
                    <a:pPr>
                      <a:defRPr sz="2400" b="1">
                        <a:solidFill>
                          <a:schemeClr val="bg1"/>
                        </a:solidFill>
                        <a:effectLst>
                          <a:outerShdw blurRad="38100" dist="38100" dir="2700000" algn="tl">
                            <a:srgbClr val="000000">
                              <a:alpha val="43137"/>
                            </a:srgbClr>
                          </a:outerShdw>
                        </a:effectLst>
                      </a:defRPr>
                    </a:pPr>
                    <a:r>
                      <a:rPr lang="en-US" sz="1050" b="1" dirty="0">
                        <a:solidFill>
                          <a:schemeClr val="bg1"/>
                        </a:solidFill>
                        <a:effectLst>
                          <a:outerShdw blurRad="38100" dist="38100" dir="2700000" algn="tl">
                            <a:srgbClr val="000000">
                              <a:alpha val="43137"/>
                            </a:srgbClr>
                          </a:outerShdw>
                        </a:effectLst>
                      </a:rPr>
                      <a:t>Professional </a:t>
                    </a:r>
                    <a:r>
                      <a:rPr lang="en-US" sz="2400" b="1" dirty="0">
                        <a:solidFill>
                          <a:schemeClr val="bg1"/>
                        </a:solidFill>
                        <a:effectLst>
                          <a:outerShdw blurRad="38100" dist="38100" dir="2700000" algn="tl">
                            <a:srgbClr val="000000">
                              <a:alpha val="43137"/>
                            </a:srgbClr>
                          </a:outerShdw>
                        </a:effectLst>
                      </a:rPr>
                      <a:t>20%</a:t>
                    </a:r>
                  </a:p>
                </c:rich>
              </c:tx>
              <c:spPr>
                <a:effectLst>
                  <a:outerShdw blurRad="50800" dist="50800" dir="5400000" algn="ctr" rotWithShape="0">
                    <a:schemeClr val="tx1"/>
                  </a:outerShdw>
                </a:effectLst>
              </c:sp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56B-4C0E-8A37-74E12732AD74}"/>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Skilled</c:v>
                </c:pt>
                <c:pt idx="1">
                  <c:v>Unskilled</c:v>
                </c:pt>
                <c:pt idx="2">
                  <c:v>Professional</c:v>
                </c:pt>
              </c:strCache>
            </c:strRef>
          </c:cat>
          <c:val>
            <c:numRef>
              <c:f>Sheet1!$B$2:$B$4</c:f>
              <c:numCache>
                <c:formatCode>0%</c:formatCode>
                <c:ptCount val="3"/>
                <c:pt idx="0">
                  <c:v>0.65000000000000668</c:v>
                </c:pt>
                <c:pt idx="1">
                  <c:v>0.15000000000000024</c:v>
                </c:pt>
                <c:pt idx="2">
                  <c:v>0.2</c:v>
                </c:pt>
              </c:numCache>
            </c:numRef>
          </c:val>
          <c:extLst>
            <c:ext xmlns:c16="http://schemas.microsoft.com/office/drawing/2014/chart" uri="{C3380CC4-5D6E-409C-BE32-E72D297353CC}">
              <c16:uniqueId val="{00000006-756B-4C0E-8A37-74E12732AD74}"/>
            </c:ext>
          </c:extLst>
        </c:ser>
        <c:dLbls>
          <c:showLegendKey val="0"/>
          <c:showVal val="0"/>
          <c:showCatName val="0"/>
          <c:showSerName val="0"/>
          <c:showPercent val="1"/>
          <c:showBubbleSize val="0"/>
          <c:showLeaderLines val="1"/>
        </c:dLbls>
        <c:firstSliceAng val="0"/>
      </c:pieChart>
    </c:plotArea>
    <c:legend>
      <c:legendPos val="t"/>
      <c:layout>
        <c:manualLayout>
          <c:xMode val="edge"/>
          <c:yMode val="edge"/>
          <c:x val="0"/>
          <c:y val="1.7543859649123285E-2"/>
          <c:w val="0.96025165971900572"/>
          <c:h val="0.17497536492149238"/>
        </c:manualLayout>
      </c:layout>
      <c:overlay val="0"/>
      <c:txPr>
        <a:bodyPr/>
        <a:lstStyle/>
        <a:p>
          <a:pPr>
            <a:defRPr sz="2000"/>
          </a:pPr>
          <a:endParaRPr lang="en-US"/>
        </a:p>
      </c:txPr>
    </c:legend>
    <c:plotVisOnly val="1"/>
    <c:dispBlanksAs val="gap"/>
    <c:showDLblsOverMax val="0"/>
  </c:chart>
  <c:spPr>
    <a:ln>
      <a:solidFill>
        <a:schemeClr val="tx1"/>
      </a:solidFill>
    </a:ln>
  </c:spPr>
  <c:txPr>
    <a:bodyPr/>
    <a:lstStyle/>
    <a:p>
      <a:pPr>
        <a:defRPr sz="2000" b="1">
          <a:latin typeface="Calibri"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nchor="ctr" anchorCtr="0"/>
          <a:lstStyle>
            <a:lvl1pPr algn="l">
              <a:defRPr sz="1200"/>
            </a:lvl1pPr>
          </a:lstStyle>
          <a:p>
            <a:r>
              <a:rPr lang="en-US"/>
              <a:t>Transitioning from High School to College</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nchor="ctr" anchorCtr="0"/>
          <a:lstStyle>
            <a:lvl1pPr algn="r">
              <a:defRPr sz="1200"/>
            </a:lvl1pPr>
          </a:lstStyle>
          <a:p>
            <a:endParaRPr lang="en-US"/>
          </a:p>
        </p:txBody>
      </p:sp>
      <p:sp>
        <p:nvSpPr>
          <p:cNvPr id="4" name="Footer Placeholder 3"/>
          <p:cNvSpPr>
            <a:spLocks noGrp="1"/>
          </p:cNvSpPr>
          <p:nvPr>
            <p:ph type="ftr" sz="quarter" idx="2"/>
          </p:nvPr>
        </p:nvSpPr>
        <p:spPr>
          <a:xfrm>
            <a:off x="0" y="8829967"/>
            <a:ext cx="3505200" cy="464820"/>
          </a:xfrm>
          <a:prstGeom prst="rect">
            <a:avLst/>
          </a:prstGeom>
        </p:spPr>
        <p:txBody>
          <a:bodyPr vert="horz" lIns="93177" tIns="46589" rIns="93177" bIns="46589" rtlCol="0" anchor="ctr" anchorCtr="0"/>
          <a:lstStyle>
            <a:lvl1pPr algn="l">
              <a:defRPr sz="1200"/>
            </a:lvl1pPr>
          </a:lstStyle>
          <a:p>
            <a:r>
              <a:rPr lang="en-US"/>
              <a:t>Secondary Transition/Post-School Results Network             Copyright Texas Education Agency 2010</a:t>
            </a: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ctr" anchorCtr="0"/>
          <a:lstStyle>
            <a:lvl1pPr algn="r">
              <a:defRPr sz="1200"/>
            </a:lvl1pPr>
          </a:lstStyle>
          <a:p>
            <a:fld id="{45847EC3-2CAD-4862-A2CB-A078487C53A2}" type="slidenum">
              <a:rPr lang="en-US" smtClean="0"/>
              <a:pPr/>
              <a:t>‹#›</a:t>
            </a:fld>
            <a:endParaRPr lang="en-US"/>
          </a:p>
        </p:txBody>
      </p:sp>
    </p:spTree>
    <p:extLst>
      <p:ext uri="{BB962C8B-B14F-4D97-AF65-F5344CB8AC3E}">
        <p14:creationId xmlns:p14="http://schemas.microsoft.com/office/powerpoint/2010/main" val="147786742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nchor="ctr" anchorCtr="0"/>
          <a:lstStyle>
            <a:lvl1pPr algn="l">
              <a:defRPr sz="1200"/>
            </a:lvl1pPr>
          </a:lstStyle>
          <a:p>
            <a:r>
              <a:rPr lang="en-US" dirty="0"/>
              <a:t>Transitioning from High School to College</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nchor="ctr" anchorCtr="0"/>
          <a:lstStyle>
            <a:lvl1pPr algn="r">
              <a:defRPr sz="1200"/>
            </a:lvl1pPr>
          </a:lstStyle>
          <a:p>
            <a:endParaRPr lang="en-US" dirty="0"/>
          </a:p>
        </p:txBody>
      </p:sp>
      <p:sp>
        <p:nvSpPr>
          <p:cNvPr id="4" name="Slide Image Placeholder 3"/>
          <p:cNvSpPr>
            <a:spLocks noGrp="1" noRot="1" noChangeAspect="1"/>
          </p:cNvSpPr>
          <p:nvPr>
            <p:ph type="sldImg" idx="2"/>
          </p:nvPr>
        </p:nvSpPr>
        <p:spPr>
          <a:xfrm>
            <a:off x="2073275" y="696913"/>
            <a:ext cx="3332163" cy="24987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3331210"/>
            <a:ext cx="5608320" cy="5267960"/>
          </a:xfrm>
          <a:prstGeom prst="rect">
            <a:avLst/>
          </a:prstGeom>
        </p:spPr>
        <p:txBody>
          <a:bodyPr vert="horz" lIns="93177" tIns="46589" rIns="93177" bIns="465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816773" cy="464820"/>
          </a:xfrm>
          <a:prstGeom prst="rect">
            <a:avLst/>
          </a:prstGeom>
        </p:spPr>
        <p:txBody>
          <a:bodyPr vert="horz" lIns="93177" tIns="46589" rIns="93177" bIns="46589" rtlCol="0" anchor="ctr" anchorCtr="0"/>
          <a:lstStyle>
            <a:lvl1pPr algn="l">
              <a:defRPr sz="1200"/>
            </a:lvl1pPr>
          </a:lstStyle>
          <a:p>
            <a:r>
              <a:rPr lang="en-US"/>
              <a:t>Secondary Transition/Post-School Results Network             Copyright Texas Education Agency 2010</a:t>
            </a: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ctr" anchorCtr="0"/>
          <a:lstStyle>
            <a:lvl1pPr algn="r">
              <a:defRPr sz="1200"/>
            </a:lvl1pPr>
          </a:lstStyle>
          <a:p>
            <a:fld id="{FC237F62-A4F0-4741-A14A-601187159BA5}" type="slidenum">
              <a:rPr lang="en-US" smtClean="0"/>
              <a:pPr/>
              <a:t>‹#›</a:t>
            </a:fld>
            <a:endParaRPr lang="en-US" dirty="0"/>
          </a:p>
        </p:txBody>
      </p:sp>
    </p:spTree>
    <p:extLst>
      <p:ext uri="{BB962C8B-B14F-4D97-AF65-F5344CB8AC3E}">
        <p14:creationId xmlns:p14="http://schemas.microsoft.com/office/powerpoint/2010/main" val="2313188090"/>
      </p:ext>
    </p:extLst>
  </p:cSld>
  <p:clrMap bg1="lt1" tx1="dk1" bg2="lt2" tx2="dk2" accent1="accent1" accent2="accent2" accent3="accent3" accent4="accent4" accent5="accent5" accent6="accent6" hlink="hlink" folHlink="folHlink"/>
  <p:hf dt="0"/>
  <p:notesStyle>
    <a:lvl1pPr marL="0" indent="0" algn="l" defTabSz="914400" rtl="0" eaLnBrk="1" latinLnBrk="0" hangingPunct="1">
      <a:spcAft>
        <a:spcPts val="600"/>
      </a:spcAft>
      <a:buFont typeface="Arial" pitchFamily="34" charset="0"/>
      <a:buNone/>
      <a:defRPr sz="1000" kern="1200">
        <a:solidFill>
          <a:schemeClr val="tx1"/>
        </a:solidFill>
        <a:latin typeface="+mn-lt"/>
        <a:ea typeface="+mn-ea"/>
        <a:cs typeface="+mn-cs"/>
      </a:defRPr>
    </a:lvl1pPr>
    <a:lvl2pPr marL="171450" indent="-114300" algn="l" defTabSz="914400" rtl="0" eaLnBrk="1" latinLnBrk="0" hangingPunct="1">
      <a:spcAft>
        <a:spcPts val="600"/>
      </a:spcAft>
      <a:buFont typeface="Arial" pitchFamily="34" charset="0"/>
      <a:buChar char="•"/>
      <a:defRPr sz="1000" kern="1200">
        <a:solidFill>
          <a:schemeClr val="tx1"/>
        </a:solidFill>
        <a:latin typeface="+mn-lt"/>
        <a:ea typeface="+mn-ea"/>
        <a:cs typeface="+mn-cs"/>
      </a:defRPr>
    </a:lvl2pPr>
    <a:lvl3pPr marL="285750" indent="-114300" algn="l" defTabSz="914400" rtl="0" eaLnBrk="1" latinLnBrk="0" hangingPunct="1">
      <a:spcAft>
        <a:spcPts val="600"/>
      </a:spcAft>
      <a:buFont typeface="Arial" pitchFamily="34" charset="0"/>
      <a:buChar char="•"/>
      <a:defRPr sz="1000" kern="1200">
        <a:solidFill>
          <a:schemeClr val="tx1"/>
        </a:solidFill>
        <a:latin typeface="+mn-lt"/>
        <a:ea typeface="+mn-ea"/>
        <a:cs typeface="+mn-cs"/>
      </a:defRPr>
    </a:lvl3pPr>
    <a:lvl4pPr marL="400050" indent="-114300" algn="l" defTabSz="914400" rtl="0" eaLnBrk="1" latinLnBrk="0" hangingPunct="1">
      <a:spcAft>
        <a:spcPts val="600"/>
      </a:spcAft>
      <a:buFont typeface="Arial" pitchFamily="34" charset="0"/>
      <a:buChar char="•"/>
      <a:tabLst>
        <a:tab pos="342900" algn="l"/>
      </a:tabLst>
      <a:defRPr sz="1000" kern="1200">
        <a:solidFill>
          <a:schemeClr val="tx1"/>
        </a:solidFill>
        <a:latin typeface="+mn-lt"/>
        <a:ea typeface="+mn-ea"/>
        <a:cs typeface="+mn-cs"/>
      </a:defRPr>
    </a:lvl4pPr>
    <a:lvl5pPr marL="514350" indent="-171450" algn="l" defTabSz="914400" rtl="0" eaLnBrk="1" latinLnBrk="0" hangingPunct="1">
      <a:spcAft>
        <a:spcPts val="600"/>
      </a:spcAft>
      <a:buFont typeface="Arial"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careerclusters.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heath.gwu.edu/index.php?option=com_content&amp;task=view&amp;id=1211&amp;Itemid=69"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Autofit/>
          </a:bodyPr>
          <a:lstStyle/>
          <a:p>
            <a:r>
              <a:rPr lang="en-US" b="1" dirty="0"/>
              <a:t>HANDOUT:  </a:t>
            </a:r>
            <a:r>
              <a:rPr lang="en-US" dirty="0"/>
              <a:t>“The Best of Everything”; Paper for name tents</a:t>
            </a:r>
            <a:endParaRPr lang="en-US" b="1" dirty="0"/>
          </a:p>
          <a:p>
            <a:r>
              <a:rPr lang="en-US" b="1" dirty="0"/>
              <a:t>TO THE PRESENTER:  </a:t>
            </a:r>
            <a:r>
              <a:rPr lang="en-US" dirty="0"/>
              <a:t>Prepare the room for active participation.  If in a classroom, consider arranging desks in a semi-circle or square.  You may want to provide this training a more neutral setting such as a library or a conference room.  The training can be presented as one session or in multiple sessions. </a:t>
            </a:r>
          </a:p>
          <a:p>
            <a:pPr>
              <a:buFont typeface="Arial" pitchFamily="34" charset="0"/>
              <a:buNone/>
            </a:pPr>
            <a:r>
              <a:rPr lang="en-US" b="1" dirty="0"/>
              <a:t>TELL PARTICIPANTS:  </a:t>
            </a:r>
            <a:r>
              <a:rPr lang="en-US" dirty="0"/>
              <a:t>Welcome to </a:t>
            </a:r>
            <a:r>
              <a:rPr lang="en-US" b="1" i="1" dirty="0"/>
              <a:t>Transitioning from High School to College</a:t>
            </a:r>
            <a:r>
              <a:rPr lang="en-US" dirty="0"/>
              <a:t>.  Let’s begin by taking a few minutes to introduce ourselves.  </a:t>
            </a:r>
          </a:p>
          <a:p>
            <a:pPr lvl="1"/>
            <a:r>
              <a:rPr lang="en-US" b="1" i="1" baseline="0"/>
              <a:t>Educators:  </a:t>
            </a:r>
            <a:r>
              <a:rPr lang="en-US" baseline="0" dirty="0"/>
              <a:t>Please </a:t>
            </a:r>
            <a:r>
              <a:rPr lang="en-US" dirty="0"/>
              <a:t>introduce yourself</a:t>
            </a:r>
            <a:r>
              <a:rPr lang="en-US" baseline="0" dirty="0"/>
              <a:t> and tell us the name of the school district and campus where you work, and your current assignment.</a:t>
            </a:r>
          </a:p>
          <a:p>
            <a:pPr lvl="1"/>
            <a:r>
              <a:rPr lang="en-US" b="1" i="1" baseline="0" dirty="0"/>
              <a:t>Students:  </a:t>
            </a:r>
            <a:r>
              <a:rPr lang="en-US" baseline="0" dirty="0"/>
              <a:t>Please introduce yourself and tell us what school you attend and your current grade level.</a:t>
            </a:r>
          </a:p>
          <a:p>
            <a:pPr marL="174708" lvl="1" indent="-116472" defTabSz="931774">
              <a:spcAft>
                <a:spcPts val="611"/>
              </a:spcAft>
              <a:defRPr/>
            </a:pPr>
            <a:r>
              <a:rPr lang="en-US" b="1" i="1" dirty="0"/>
              <a:t>Parents:</a:t>
            </a:r>
            <a:r>
              <a:rPr lang="en-US" dirty="0"/>
              <a:t>  Please introduce yourself and tell us what school your student attends and his/her current grade level.</a:t>
            </a:r>
          </a:p>
          <a:p>
            <a:r>
              <a:rPr lang="en-US" dirty="0"/>
              <a:t>Orient participants to their handouts.  Give participants instructions for participating in the training and for asking questions.  </a:t>
            </a:r>
          </a:p>
          <a:p>
            <a:r>
              <a:rPr lang="en-US" b="1" dirty="0"/>
              <a:t>Optional ACTIVITIES:  </a:t>
            </a:r>
          </a:p>
          <a:p>
            <a:pPr marL="232943" indent="-232943">
              <a:buAutoNum type="arabicPeriod"/>
            </a:pPr>
            <a:r>
              <a:rPr lang="en-US" dirty="0"/>
              <a:t>Have participants make name tents using colored cardstock paper.  A tri-fold example is provided with handout masters.</a:t>
            </a:r>
          </a:p>
          <a:p>
            <a:pPr marL="232943" indent="-232943">
              <a:buAutoNum type="arabicPeriod"/>
            </a:pPr>
            <a:r>
              <a:rPr lang="en-US" dirty="0"/>
              <a:t>Have students complete “The Best of Everything” handout.  Debrief by taking a tally of participant choices.  This activity can be used to help students get to know one another better and to spark their thinking about their interests and preferences.  </a:t>
            </a:r>
          </a:p>
          <a:p>
            <a:r>
              <a:rPr lang="en-US" b="1" dirty="0"/>
              <a:t>NOTES:</a:t>
            </a:r>
          </a:p>
          <a:p>
            <a:r>
              <a:rPr lang="en-US" dirty="0"/>
              <a:t>This is a statewide training developed by the </a:t>
            </a:r>
            <a:r>
              <a:rPr lang="en-US" b="1" dirty="0"/>
              <a:t>Secondary Transition/Post-School Results Leadership at ESC Region XI </a:t>
            </a:r>
            <a:r>
              <a:rPr lang="en-US" dirty="0"/>
              <a:t>as a tool to inform teachers and students about the process of preparing to enter post-secondary education. </a:t>
            </a:r>
          </a:p>
          <a:p>
            <a:endParaRPr lang="en-US" dirty="0"/>
          </a:p>
          <a:p>
            <a:pPr algn="r"/>
            <a:r>
              <a:rPr lang="en-US" b="1" dirty="0"/>
              <a:t>NEXT SLIDE </a:t>
            </a:r>
            <a:r>
              <a:rPr lang="en-US" b="1" dirty="0">
                <a:sym typeface="Wingdings" pitchFamily="2" charset="2"/>
              </a:rPr>
              <a:t></a:t>
            </a:r>
            <a:endParaRPr lang="en-US" b="1"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1</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r>
              <a:rPr lang="en-US" b="1" dirty="0"/>
              <a:t>TO THE PRESENTER:</a:t>
            </a:r>
          </a:p>
          <a:p>
            <a:r>
              <a:rPr lang="en-US" b="0" dirty="0"/>
              <a:t>You may want to show participants</a:t>
            </a:r>
            <a:r>
              <a:rPr lang="en-US" b="0" baseline="0" dirty="0"/>
              <a:t> the </a:t>
            </a:r>
            <a:r>
              <a:rPr lang="en-US" b="1" baseline="0" dirty="0"/>
              <a:t>College.gov</a:t>
            </a:r>
            <a:r>
              <a:rPr lang="en-US" b="0" baseline="0" dirty="0"/>
              <a:t> website at this point.  This student friendly site includes valuable information for students who are planning to attend college.  </a:t>
            </a:r>
          </a:p>
          <a:p>
            <a:r>
              <a:rPr lang="en-US" sz="1100" b="1" dirty="0"/>
              <a:t>TELL PARTICIPANTS: </a:t>
            </a:r>
          </a:p>
          <a:p>
            <a:r>
              <a:rPr lang="en-US" sz="1100" dirty="0"/>
              <a:t>While attending college is ultimately about getting more education in order to get a better job, there are other reasons to attend college.  College graduates can tell you that they learned much more than what was taught in their classes.  College provides the opportunity for young people to learn more about themselves and what they want from life.  College students meet new people, develop life-long friendships, experience new places and activities, and learn to how to take care of themselves and get the things they need.  </a:t>
            </a:r>
            <a:endParaRPr lang="en-US" b="0" dirty="0"/>
          </a:p>
          <a:p>
            <a:endParaRPr lang="en-US" dirty="0"/>
          </a:p>
          <a:p>
            <a:pPr algn="r"/>
            <a:r>
              <a:rPr lang="en-US" b="1" dirty="0"/>
              <a:t>NEXT SLIDE </a:t>
            </a:r>
            <a:r>
              <a:rPr lang="en-US" b="1" dirty="0">
                <a:sym typeface="Wingdings" pitchFamily="2" charset="2"/>
              </a:rPr>
              <a:t></a:t>
            </a: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r>
              <a:rPr lang="en-US" b="1" dirty="0"/>
              <a:t>TO THE PRESENTER:</a:t>
            </a:r>
          </a:p>
          <a:p>
            <a:r>
              <a:rPr lang="en-US" b="0" dirty="0"/>
              <a:t>Refer to the points on the slide </a:t>
            </a:r>
          </a:p>
          <a:p>
            <a:r>
              <a:rPr lang="en-US" sz="1100" b="1" dirty="0"/>
              <a:t>TELL PARTICIPANTS: </a:t>
            </a:r>
          </a:p>
          <a:p>
            <a:r>
              <a:rPr lang="en-US" sz="1100" dirty="0"/>
              <a:t>Another important benefit of attending college and earning a degree is the affect on your family.  College graduates set a positive example and pave the way for their brothers and sisters to attend college.  Because of their increased earning potential, college graduates are better able to help their family members and their children have a more secure life.  </a:t>
            </a:r>
          </a:p>
          <a:p>
            <a:endParaRPr lang="en-US" dirty="0"/>
          </a:p>
          <a:p>
            <a:endParaRPr lang="en-US" dirty="0"/>
          </a:p>
          <a:p>
            <a:pPr algn="r"/>
            <a:r>
              <a:rPr lang="en-US" b="1" dirty="0"/>
              <a:t>NEXT SLIDE </a:t>
            </a:r>
            <a:r>
              <a:rPr lang="en-US" b="1" dirty="0">
                <a:sym typeface="Wingdings" pitchFamily="2" charset="2"/>
              </a:rPr>
              <a:t></a:t>
            </a: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r>
              <a:rPr lang="en-US" b="1" dirty="0"/>
              <a:t>TO THE PRESENTER:</a:t>
            </a:r>
          </a:p>
          <a:p>
            <a:r>
              <a:rPr lang="en-US" b="0" dirty="0"/>
              <a:t>This</a:t>
            </a:r>
            <a:r>
              <a:rPr lang="en-US" b="0" baseline="0" dirty="0"/>
              <a:t> slide ends the section titled </a:t>
            </a:r>
            <a:r>
              <a:rPr lang="en-US" b="1" baseline="0" dirty="0"/>
              <a:t>Why should I go to college?</a:t>
            </a:r>
          </a:p>
          <a:p>
            <a:r>
              <a:rPr lang="en-US" b="0" baseline="0" dirty="0"/>
              <a:t>Read the quote on the slide to participants.</a:t>
            </a:r>
          </a:p>
          <a:p>
            <a:r>
              <a:rPr lang="en-US" sz="1100" b="1" dirty="0"/>
              <a:t>TELL PARTICIPANTS: </a:t>
            </a:r>
          </a:p>
          <a:p>
            <a:r>
              <a:rPr lang="en-US" b="0" dirty="0"/>
              <a:t>How much money you</a:t>
            </a:r>
            <a:r>
              <a:rPr lang="en-US" b="0" baseline="0" dirty="0"/>
              <a:t> make does not determine your value.  Your value in life if determined by how and what you contribute to your family, friends, and the world around you.  Successful employment is more about what you can contribute to your employer and the satisfaction it brings you than how much you are paid.  </a:t>
            </a:r>
            <a:endParaRPr lang="en-US" b="0" dirty="0"/>
          </a:p>
          <a:p>
            <a:endParaRPr lang="en-US" dirty="0"/>
          </a:p>
          <a:p>
            <a:pPr algn="r"/>
            <a:r>
              <a:rPr lang="en-US" b="1" dirty="0"/>
              <a:t>NEXT SLIDE </a:t>
            </a:r>
            <a:r>
              <a:rPr lang="en-US" b="1" dirty="0">
                <a:sym typeface="Wingdings" pitchFamily="2" charset="2"/>
              </a:rPr>
              <a:t></a:t>
            </a:r>
            <a:endParaRPr lang="en-US" b="1"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r>
              <a:rPr lang="en-US" b="1" dirty="0"/>
              <a:t>TO THE PRESENTER:</a:t>
            </a:r>
          </a:p>
          <a:p>
            <a:r>
              <a:rPr lang="en-US" b="0" dirty="0"/>
              <a:t>Introduce the agenda topic.</a:t>
            </a:r>
          </a:p>
          <a:p>
            <a:r>
              <a:rPr lang="en-US" b="1" dirty="0"/>
              <a:t>TELL</a:t>
            </a:r>
            <a:r>
              <a:rPr lang="en-US" b="1" baseline="0" dirty="0"/>
              <a:t> PARTICIPANTS:  </a:t>
            </a:r>
            <a:r>
              <a:rPr lang="en-US" b="0" baseline="0" dirty="0"/>
              <a:t>An important factor in your decision to go to college is understanding what to expect when you get there.  While some things will be similar, there are many differences between high school and college.</a:t>
            </a:r>
            <a:endParaRPr lang="en-US" b="0" dirty="0"/>
          </a:p>
          <a:p>
            <a:endParaRPr lang="en-US" dirty="0"/>
          </a:p>
          <a:p>
            <a:endParaRPr lang="en-US" b="1" dirty="0"/>
          </a:p>
          <a:p>
            <a:endParaRPr lang="en-US" dirty="0"/>
          </a:p>
          <a:p>
            <a:pPr algn="r"/>
            <a:r>
              <a:rPr lang="en-US" b="1" dirty="0"/>
              <a:t>NEXT SLIDE </a:t>
            </a:r>
            <a:r>
              <a:rPr lang="en-US" b="1" dirty="0">
                <a:sym typeface="Wingdings" pitchFamily="2" charset="2"/>
              </a:rPr>
              <a:t></a:t>
            </a:r>
            <a:endParaRPr lang="en-US" b="1"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Autofit/>
          </a:bodyPr>
          <a:lstStyle/>
          <a:p>
            <a:r>
              <a:rPr lang="en-US" b="1" dirty="0"/>
              <a:t>TO THE PRESENTER: </a:t>
            </a:r>
          </a:p>
          <a:p>
            <a:r>
              <a:rPr lang="en-US" dirty="0"/>
              <a:t>Click to activate the graphic and reveal each part of the chart.  The script below follows the sequence.    </a:t>
            </a:r>
            <a:endParaRPr lang="en-US" b="1" dirty="0"/>
          </a:p>
          <a:p>
            <a:r>
              <a:rPr lang="en-US" b="1" dirty="0"/>
              <a:t>TELL PARTICIPANTS: </a:t>
            </a:r>
          </a:p>
          <a:p>
            <a:pPr defTabSz="931774">
              <a:spcAft>
                <a:spcPts val="611"/>
              </a:spcAft>
              <a:defRPr/>
            </a:pPr>
            <a:r>
              <a:rPr lang="en-US" b="1" dirty="0"/>
              <a:t>(Click to reveal Structured Learning)  </a:t>
            </a:r>
            <a:r>
              <a:rPr lang="en-US" dirty="0"/>
              <a:t>Beginning with your first day in kindergarten, your time as a student has been defined by your parents, school personnel, and even legislators.  The school you attend, your daily schedule, what classes you will take, and what you will study have all been decided by the adults responsible for providing your education.</a:t>
            </a:r>
            <a:endParaRPr lang="en-US" b="1" dirty="0"/>
          </a:p>
          <a:p>
            <a:pPr defTabSz="931774">
              <a:spcAft>
                <a:spcPts val="611"/>
              </a:spcAft>
              <a:defRPr/>
            </a:pPr>
            <a:r>
              <a:rPr lang="en-US" b="1" dirty="0"/>
              <a:t>(Click to reveal Learning Choices)  </a:t>
            </a:r>
            <a:r>
              <a:rPr lang="en-US" dirty="0"/>
              <a:t>In college, all of those decisions are now choices that you will have to make.  You will which school to attend, what you want to study, what classes you want to take, when you want to attend those classes.</a:t>
            </a:r>
          </a:p>
          <a:p>
            <a:pPr defTabSz="931774">
              <a:spcAft>
                <a:spcPts val="611"/>
              </a:spcAft>
              <a:defRPr/>
            </a:pPr>
            <a:r>
              <a:rPr lang="en-US" b="1" dirty="0"/>
              <a:t>(Click to reveal Monitored Environments) </a:t>
            </a:r>
            <a:r>
              <a:rPr lang="en-US" dirty="0"/>
              <a:t>In high school, your behavior, your grades, your learning progress and even whether or not you graduate are all monitored and reported to your parents.</a:t>
            </a:r>
          </a:p>
          <a:p>
            <a:pPr defTabSz="931774">
              <a:spcAft>
                <a:spcPts val="611"/>
              </a:spcAft>
              <a:defRPr/>
            </a:pPr>
            <a:r>
              <a:rPr lang="en-US" b="1" dirty="0"/>
              <a:t>(Click to reveal Open Environments)  </a:t>
            </a:r>
            <a:r>
              <a:rPr lang="en-US" dirty="0"/>
              <a:t>While colleges do keep records of your grades, they are not reported to anyone other than the student.  Success or failure is up to you.  Some college instructors may take notice of your progress and college advisors are available to help you, but it will be up to you to seek out their help.  </a:t>
            </a:r>
            <a:endParaRPr lang="en-US" b="1" dirty="0"/>
          </a:p>
          <a:p>
            <a:pPr defTabSz="931774">
              <a:spcAft>
                <a:spcPts val="611"/>
              </a:spcAft>
              <a:defRPr/>
            </a:pPr>
            <a:r>
              <a:rPr lang="en-US" b="1" dirty="0"/>
              <a:t>(Click to reveal Controlled Decisions) </a:t>
            </a:r>
            <a:r>
              <a:rPr lang="en-US" dirty="0"/>
              <a:t>Finally, many of the major decisions in your life are made for you when you are a student in high school, including your educational program, where you live, how you spend your time, and sometimes even who your friends are.  </a:t>
            </a:r>
          </a:p>
          <a:p>
            <a:pPr defTabSz="931774">
              <a:spcAft>
                <a:spcPts val="611"/>
              </a:spcAft>
              <a:defRPr/>
            </a:pPr>
            <a:r>
              <a:rPr lang="en-US" b="1" dirty="0"/>
              <a:t>(Click to reveal Self-Determined Decisions)  </a:t>
            </a:r>
            <a:r>
              <a:rPr lang="en-US" dirty="0"/>
              <a:t>When you reach the age of 18, you are legally an adult and have the right to make all of those decisions for yourself.  However, along with those decisions come the responsibility to be a good citizen and neighbor, obey the law, earn your own way in life, and most importantly be your own advocate.  </a:t>
            </a:r>
          </a:p>
          <a:p>
            <a:endParaRPr lang="en-US" dirty="0"/>
          </a:p>
          <a:p>
            <a:pPr algn="r"/>
            <a:r>
              <a:rPr lang="en-US" b="1" dirty="0"/>
              <a:t>NEXT SLIDE </a:t>
            </a:r>
            <a:r>
              <a:rPr lang="en-US" b="1" dirty="0">
                <a:sym typeface="Wingdings" pitchFamily="2" charset="2"/>
              </a:rPr>
              <a:t></a:t>
            </a:r>
            <a:endParaRPr lang="en-US" b="1"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Autofit/>
          </a:bodyPr>
          <a:lstStyle/>
          <a:p>
            <a:r>
              <a:rPr lang="en-US" b="1" dirty="0"/>
              <a:t>HANDOUT:  </a:t>
            </a:r>
            <a:r>
              <a:rPr lang="en-US" b="0" baseline="0" dirty="0"/>
              <a:t>“High School vs. College” </a:t>
            </a:r>
            <a:endParaRPr lang="en-US" b="1" dirty="0"/>
          </a:p>
          <a:p>
            <a:r>
              <a:rPr lang="en-US" b="1" dirty="0"/>
              <a:t>TO THE PRESENTER:   </a:t>
            </a:r>
            <a:r>
              <a:rPr lang="en-US" b="0" dirty="0"/>
              <a:t>Refer participants</a:t>
            </a:r>
            <a:r>
              <a:rPr lang="en-US" b="0" baseline="0" dirty="0"/>
              <a:t> to the handout for more detail on each of the slide bullets.  A sorting activity is also included in the presenter resources as an optional activity.</a:t>
            </a:r>
            <a:endParaRPr lang="en-US" b="1" dirty="0"/>
          </a:p>
          <a:p>
            <a:r>
              <a:rPr lang="en-US" b="1" kern="1200" baseline="0" dirty="0">
                <a:solidFill>
                  <a:schemeClr val="tx1"/>
                </a:solidFill>
                <a:latin typeface="+mn-lt"/>
                <a:ea typeface="+mn-ea"/>
                <a:cs typeface="+mn-cs"/>
              </a:rPr>
              <a:t>TELL PARTICIPANTS:</a:t>
            </a:r>
            <a:r>
              <a:rPr lang="en-US" b="1" baseline="0" dirty="0"/>
              <a:t>  </a:t>
            </a:r>
          </a:p>
          <a:p>
            <a:r>
              <a:rPr lang="en-US" b="0" baseline="0" dirty="0"/>
              <a:t>Let’s talk about some of the specific differences between high school in college.  First, are the differences between attendance and schedules.  In high school, students are required to attend 36 weeks of classes over two semesters.  In college, each 16 week semester stands alone and attendance is not required.  If you skip too many class sessions, you will probably be dropped from that class and will forfeit your tuition.  </a:t>
            </a:r>
          </a:p>
          <a:p>
            <a:r>
              <a:rPr lang="en-US" b="0" baseline="0" dirty="0"/>
              <a:t>There are also differences between the size of classes you will attend.  In college it is not unusual to have a class with over 100 students.  Also, you must purchase your own textbooks and instructors may not even refer to the textbook.  </a:t>
            </a:r>
          </a:p>
          <a:p>
            <a:pPr defTabSz="931774">
              <a:spcAft>
                <a:spcPts val="0"/>
              </a:spcAft>
              <a:defRPr/>
            </a:pPr>
            <a:r>
              <a:rPr lang="en-US" b="0" baseline="0" dirty="0"/>
              <a:t>One of the biggest differences is the amount of study time and expectations for learning.  In college, the amount of time you will need to study outside of class will be much greater than high school and you will be expected to complete regular reading and writing assignments, form your own opinions, draw conclusions, and process information on your own.  </a:t>
            </a:r>
          </a:p>
          <a:p>
            <a:pPr defTabSz="931774">
              <a:spcAft>
                <a:spcPts val="0"/>
              </a:spcAft>
              <a:defRPr/>
            </a:pPr>
            <a:r>
              <a:rPr lang="en-US" b="0" baseline="0" dirty="0"/>
              <a:t>While high school classes include frequent quizzes and tests, in college, there may only be one or two tests for each class during a semester.  Grading is entirely up to the instructor and may only be reported at the end of the class.  </a:t>
            </a:r>
          </a:p>
          <a:p>
            <a:pPr defTabSz="931774">
              <a:spcAft>
                <a:spcPts val="0"/>
              </a:spcAft>
              <a:defRPr/>
            </a:pPr>
            <a:r>
              <a:rPr lang="en-US" b="0" baseline="0" dirty="0"/>
              <a:t>If you need help to be successful as a student, you will have to ask for it.  Your instructors are not allowed to ask you if you have a disability so you will have to advocate for yourself and tell them if your disability interferes with your ability to participate in class and learn.  Ultimately, in college, you will be regarded as an adult and will be expected to take responsibility for your own actions and decisions.  </a:t>
            </a:r>
          </a:p>
          <a:p>
            <a:pPr defTabSz="931774">
              <a:spcAft>
                <a:spcPts val="0"/>
              </a:spcAft>
              <a:defRPr/>
            </a:pPr>
            <a:endParaRPr lang="en-US" dirty="0"/>
          </a:p>
          <a:p>
            <a:r>
              <a:rPr lang="en-US" b="1" dirty="0"/>
              <a:t>OPTIONAL ACTIVITY:  </a:t>
            </a:r>
          </a:p>
          <a:p>
            <a:r>
              <a:rPr lang="en-US" b="0" dirty="0"/>
              <a:t>A sorting activity has been included in the</a:t>
            </a:r>
            <a:r>
              <a:rPr lang="en-US" b="0" baseline="0" dirty="0"/>
              <a:t> presenters resources.  Print the activity pages and cut each card apart.  Group cards by the categories on the slide and have students sort them under the heading cards (high school or college). </a:t>
            </a:r>
            <a:endParaRPr lang="en-US" b="0" dirty="0"/>
          </a:p>
          <a:p>
            <a:pPr algn="r"/>
            <a:r>
              <a:rPr lang="en-US" b="1" dirty="0"/>
              <a:t>NEXT SLIDE </a:t>
            </a:r>
            <a:r>
              <a:rPr lang="en-US" b="1" dirty="0">
                <a:sym typeface="Wingdings" pitchFamily="2" charset="2"/>
              </a:rPr>
              <a:t></a:t>
            </a: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15</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pPr rtl="0" eaLnBrk="1" latinLnBrk="0" hangingPunct="1"/>
            <a:r>
              <a:rPr lang="en-US" b="1" dirty="0"/>
              <a:t>TO THE PRESENTER:</a:t>
            </a:r>
            <a:endParaRPr lang="en-US" dirty="0"/>
          </a:p>
          <a:p>
            <a:pPr rtl="0" eaLnBrk="1" latinLnBrk="0" hangingPunct="1"/>
            <a:r>
              <a:rPr lang="en-US" dirty="0"/>
              <a:t>Introduce the agenda topic to participants.</a:t>
            </a:r>
          </a:p>
          <a:p>
            <a:r>
              <a:rPr lang="en-US" b="1" dirty="0"/>
              <a:t>TELL PARTICIPANTS:</a:t>
            </a:r>
          </a:p>
          <a:p>
            <a:r>
              <a:rPr lang="en-US" dirty="0"/>
              <a:t>One of the most important decisions you will need to make is whether or not college is the right choice for you.  Let’s take a look at some of the reasons you may want or need to attend college and what you should think about in making this decision.  </a:t>
            </a:r>
            <a:endParaRPr lang="en-US" b="0" dirty="0"/>
          </a:p>
          <a:p>
            <a:endParaRPr lang="en-US" dirty="0"/>
          </a:p>
          <a:p>
            <a:pPr algn="r"/>
            <a:r>
              <a:rPr lang="en-US" b="1" dirty="0"/>
              <a:t>NEXT SLIDE </a:t>
            </a:r>
            <a:r>
              <a:rPr lang="en-US" b="1" dirty="0">
                <a:sym typeface="Wingdings" pitchFamily="2" charset="2"/>
              </a:rPr>
              <a:t></a:t>
            </a:r>
            <a:endParaRPr lang="en-US" b="1"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16</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r>
              <a:rPr lang="en-US" b="1" dirty="0"/>
              <a:t>TO THE PRESENTER:</a:t>
            </a:r>
          </a:p>
          <a:p>
            <a:r>
              <a:rPr lang="en-US" b="0" dirty="0"/>
              <a:t>Review the questions</a:t>
            </a:r>
            <a:r>
              <a:rPr lang="en-US" b="0" baseline="0" dirty="0"/>
              <a:t> on the slide</a:t>
            </a:r>
            <a:r>
              <a:rPr lang="en-US" b="1" baseline="0" dirty="0"/>
              <a:t>.</a:t>
            </a:r>
            <a:endParaRPr lang="en-US" b="1" dirty="0"/>
          </a:p>
          <a:p>
            <a:r>
              <a:rPr lang="en-US" b="1" dirty="0"/>
              <a:t>TELL</a:t>
            </a:r>
            <a:r>
              <a:rPr lang="en-US" b="1" baseline="0" dirty="0"/>
              <a:t> PARTICIPANTS:</a:t>
            </a:r>
            <a:endParaRPr lang="en-US" b="1" dirty="0"/>
          </a:p>
          <a:p>
            <a:r>
              <a:rPr lang="en-US" dirty="0"/>
              <a:t>The</a:t>
            </a:r>
            <a:r>
              <a:rPr lang="en-US" baseline="0" dirty="0"/>
              <a:t> first thing you need to decide is what you want your life to be like in the future.  How and where do you want to live?  What kind of job do you want to have?  How do you want to spend your time?  As we talk about these questions, think about what you want your life to look like as a young adult, as a middle aged adult and as a senior adult or as a retired person.  </a:t>
            </a:r>
          </a:p>
          <a:p>
            <a:endParaRPr lang="en-US" baseline="0" dirty="0"/>
          </a:p>
          <a:p>
            <a:pPr algn="r"/>
            <a:r>
              <a:rPr lang="en-US" b="1" dirty="0"/>
              <a:t>NEXT SLIDE </a:t>
            </a:r>
            <a:r>
              <a:rPr lang="en-US" b="1" dirty="0">
                <a:sym typeface="Wingdings" pitchFamily="2" charset="2"/>
              </a:rPr>
              <a:t></a:t>
            </a:r>
            <a:endParaRPr lang="en-US" b="1"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17</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lnSpcReduction="10000"/>
          </a:bodyPr>
          <a:lstStyle/>
          <a:p>
            <a:r>
              <a:rPr lang="en-US" b="1" dirty="0"/>
              <a:t>HANDOUT:</a:t>
            </a:r>
            <a:r>
              <a:rPr lang="en-US" b="1" baseline="0" dirty="0"/>
              <a:t>  </a:t>
            </a:r>
            <a:r>
              <a:rPr lang="en-US" b="0" baseline="0" dirty="0"/>
              <a:t>“Who Do You Admire?”</a:t>
            </a:r>
            <a:endParaRPr lang="en-US" b="0" dirty="0"/>
          </a:p>
          <a:p>
            <a:r>
              <a:rPr lang="en-US" b="1" dirty="0"/>
              <a:t>TO THE PRESENTER:</a:t>
            </a:r>
          </a:p>
          <a:p>
            <a:r>
              <a:rPr lang="en-US" b="0" dirty="0"/>
              <a:t>Review the questions</a:t>
            </a:r>
            <a:r>
              <a:rPr lang="en-US" b="0" baseline="0" dirty="0"/>
              <a:t> on the slide</a:t>
            </a:r>
            <a:r>
              <a:rPr lang="en-US" b="1" baseline="0" dirty="0"/>
              <a:t>.</a:t>
            </a:r>
            <a:endParaRPr lang="en-US" b="1" dirty="0"/>
          </a:p>
          <a:p>
            <a:r>
              <a:rPr lang="en-US" b="1" dirty="0"/>
              <a:t>TELL</a:t>
            </a:r>
            <a:r>
              <a:rPr lang="en-US" b="1" baseline="0" dirty="0"/>
              <a:t> PARTICIPANTS:</a:t>
            </a:r>
            <a:endParaRPr lang="en-US" b="1" dirty="0"/>
          </a:p>
          <a:p>
            <a:r>
              <a:rPr lang="en-US" baseline="0" dirty="0"/>
              <a:t>One of the first questions is how and where do you want to live.  Let’s talk about people you know or know about, that you admire or want to be like.  Think about the way they live.  Where do they live? What kind of job do they have? What do they have that your would like to have?</a:t>
            </a:r>
          </a:p>
          <a:p>
            <a:pPr>
              <a:buFont typeface="Arial" pitchFamily="34" charset="0"/>
              <a:buNone/>
            </a:pPr>
            <a:r>
              <a:rPr lang="en-US" b="1" i="0" baseline="0" dirty="0"/>
              <a:t>ACTIVITY:</a:t>
            </a:r>
          </a:p>
          <a:p>
            <a:pPr defTabSz="931774">
              <a:spcAft>
                <a:spcPts val="611"/>
              </a:spcAft>
              <a:defRPr/>
            </a:pPr>
            <a:r>
              <a:rPr lang="en-US" i="0" baseline="0" dirty="0"/>
              <a:t>Ask participants to name some people that they admire.  Lead a group discussion about why they admire or even envy these people. Write the names provided by participants on chart paper or on a chalk/white board.  You may also want to write their answers to the following questions beside each name.  </a:t>
            </a:r>
          </a:p>
          <a:p>
            <a:pPr>
              <a:buFont typeface="Arial" pitchFamily="34" charset="0"/>
              <a:buChar char="•"/>
            </a:pPr>
            <a:r>
              <a:rPr lang="en-US" dirty="0"/>
              <a:t> What is it about their life that appeals to you?</a:t>
            </a:r>
          </a:p>
          <a:p>
            <a:pPr>
              <a:buFont typeface="Arial" pitchFamily="34" charset="0"/>
              <a:buChar char="•"/>
            </a:pPr>
            <a:r>
              <a:rPr lang="en-US" dirty="0"/>
              <a:t> How do you think they got to where they are?</a:t>
            </a:r>
          </a:p>
          <a:p>
            <a:pPr>
              <a:buFont typeface="Arial" pitchFamily="34" charset="0"/>
              <a:buChar char="•"/>
            </a:pPr>
            <a:r>
              <a:rPr lang="en-US" dirty="0"/>
              <a:t> How much education do they have?</a:t>
            </a:r>
          </a:p>
          <a:p>
            <a:pPr>
              <a:buFont typeface="Arial" pitchFamily="34" charset="0"/>
              <a:buChar char="•"/>
            </a:pPr>
            <a:r>
              <a:rPr lang="en-US" dirty="0"/>
              <a:t> What kind of special skills or talents do they have?</a:t>
            </a:r>
          </a:p>
          <a:p>
            <a:pPr>
              <a:buFont typeface="Arial" pitchFamily="34" charset="0"/>
              <a:buChar char="•"/>
            </a:pPr>
            <a:r>
              <a:rPr lang="en-US" dirty="0"/>
              <a:t> How long did it take them to get to where they are today?</a:t>
            </a:r>
          </a:p>
          <a:p>
            <a:pPr>
              <a:buFont typeface="Arial" pitchFamily="34" charset="0"/>
              <a:buChar char="•"/>
            </a:pPr>
            <a:r>
              <a:rPr lang="en-US" dirty="0"/>
              <a:t> What jobs did they have on their way to success?</a:t>
            </a:r>
          </a:p>
          <a:p>
            <a:r>
              <a:rPr lang="en-US" b="1" dirty="0"/>
              <a:t>OPTIONAL</a:t>
            </a:r>
            <a:r>
              <a:rPr lang="en-US" b="1" baseline="0" dirty="0"/>
              <a:t> FOLLOW-UP ACTIVITIES:</a:t>
            </a:r>
          </a:p>
          <a:p>
            <a:r>
              <a:rPr lang="en-US" b="0" baseline="0" dirty="0"/>
              <a:t>To help students gain a more realistic view, provide opportunities for them to learn more about the people they admire.  A worksheet titled, “Who do you admire?” is included in the presenters resources.  Some students may need to visit the library to research the person they have chosen and while others may need to interview someone they know.  </a:t>
            </a:r>
          </a:p>
          <a:p>
            <a:pPr algn="l"/>
            <a:r>
              <a:rPr lang="en-US" b="0" baseline="0" dirty="0"/>
              <a:t>Another valuable activity is to invite successful community and business leaders to speak to students about the kind of work they do and how they achieved success.   </a:t>
            </a:r>
            <a:endParaRPr lang="en-US" b="0" dirty="0"/>
          </a:p>
          <a:p>
            <a:endParaRPr lang="en-US" dirty="0"/>
          </a:p>
          <a:p>
            <a:pPr algn="r"/>
            <a:r>
              <a:rPr lang="en-US" b="1" dirty="0"/>
              <a:t>NEXT SLIDE </a:t>
            </a:r>
            <a:r>
              <a:rPr lang="en-US" b="1" dirty="0">
                <a:sym typeface="Wingdings" pitchFamily="2" charset="2"/>
              </a:rPr>
              <a:t></a:t>
            </a:r>
            <a:endParaRPr lang="en-US" b="1"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18</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r>
              <a:rPr lang="en-US" b="1" dirty="0"/>
              <a:t>TO THE PRESENTER:</a:t>
            </a:r>
          </a:p>
          <a:p>
            <a:r>
              <a:rPr lang="en-US" b="0" dirty="0"/>
              <a:t>Review the questions</a:t>
            </a:r>
            <a:r>
              <a:rPr lang="en-US" b="0" baseline="0" dirty="0"/>
              <a:t> on the slide</a:t>
            </a:r>
            <a:r>
              <a:rPr lang="en-US" b="1" baseline="0" dirty="0"/>
              <a:t>.</a:t>
            </a:r>
            <a:endParaRPr lang="en-US" b="1" dirty="0"/>
          </a:p>
          <a:p>
            <a:r>
              <a:rPr lang="en-US" b="1" dirty="0"/>
              <a:t>TELL</a:t>
            </a:r>
            <a:r>
              <a:rPr lang="en-US" b="1" baseline="0" dirty="0"/>
              <a:t> PARTICIPANTS:</a:t>
            </a:r>
            <a:endParaRPr lang="en-US" b="1" dirty="0"/>
          </a:p>
          <a:p>
            <a:r>
              <a:rPr lang="en-US" baseline="0" dirty="0"/>
              <a:t>Another decision is deciding what kind of work you want to do.  This decision is about much more than money and fame. There are three basic criteria for determining the job or career that might be best for you.  First is identifying your interests and finding something that you like to do.  </a:t>
            </a:r>
          </a:p>
          <a:p>
            <a:r>
              <a:rPr lang="en-US" baseline="0" dirty="0"/>
              <a:t>Think about the things you enjoy or that make you feel good about yourself.  It may be school-related such as a class or subject you really enjoy or where you excel.  It could be something that you enjoy outside of school. Sometimes a hobby or leisure activity can lead to a job and become a career.  The most satisfied employees are usually those who like what they do.  </a:t>
            </a:r>
          </a:p>
          <a:p>
            <a:endParaRPr lang="en-US" baseline="0" dirty="0"/>
          </a:p>
          <a:p>
            <a:pPr algn="r"/>
            <a:r>
              <a:rPr lang="en-US" b="1" dirty="0"/>
              <a:t>NEXT SLIDE </a:t>
            </a:r>
            <a:r>
              <a:rPr lang="en-US" b="1" dirty="0">
                <a:sym typeface="Wingdings" pitchFamily="2" charset="2"/>
              </a:rPr>
              <a:t></a:t>
            </a: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19</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r>
              <a:rPr lang="en-US" b="1" dirty="0"/>
              <a:t>TO THE PRESENTER:</a:t>
            </a:r>
          </a:p>
          <a:p>
            <a:r>
              <a:rPr lang="en-US" dirty="0"/>
              <a:t>Read</a:t>
            </a:r>
            <a:r>
              <a:rPr lang="en-US" baseline="0" dirty="0"/>
              <a:t> the quote on the slide.  </a:t>
            </a:r>
          </a:p>
          <a:p>
            <a:r>
              <a:rPr lang="en-US" dirty="0"/>
              <a:t>Ask</a:t>
            </a:r>
            <a:r>
              <a:rPr lang="en-US" baseline="0" dirty="0"/>
              <a:t> participants to name some things</a:t>
            </a:r>
            <a:r>
              <a:rPr lang="en-US" dirty="0"/>
              <a:t> that they have learned that may not have been taught in a classroom.   Some examples</a:t>
            </a:r>
            <a:r>
              <a:rPr lang="en-US" baseline="0" dirty="0"/>
              <a:t> may be how to make friends, how to drive a car, how to put on make-up, etc.  </a:t>
            </a:r>
          </a:p>
          <a:p>
            <a:r>
              <a:rPr lang="en-US" sz="1200" b="1" dirty="0"/>
              <a:t>TELL PARTICIPANTS:  </a:t>
            </a:r>
            <a:r>
              <a:rPr lang="en-US" baseline="0" dirty="0"/>
              <a:t>Education is about much more than attending a class.  In high school, you learn knowledge and skills that will prepare you to enter adulthood.  In the same way, attending college prepares you for life as an adult and helps you develop skills for supporting yourself and living on your own.  </a:t>
            </a:r>
            <a:endParaRPr lang="en-US" dirty="0"/>
          </a:p>
          <a:p>
            <a:endParaRPr lang="en-US" dirty="0"/>
          </a:p>
          <a:p>
            <a:pPr algn="r"/>
            <a:r>
              <a:rPr lang="en-US" b="1" dirty="0"/>
              <a:t>NEXT SLIDE </a:t>
            </a:r>
            <a:r>
              <a:rPr lang="en-US" b="1" dirty="0">
                <a:sym typeface="Wingdings" pitchFamily="2" charset="2"/>
              </a:rPr>
              <a:t></a:t>
            </a:r>
            <a:endParaRPr lang="en-US" b="1"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2</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r>
              <a:rPr lang="en-US" b="1" dirty="0"/>
              <a:t>TO THE PRESENTER:</a:t>
            </a:r>
          </a:p>
          <a:p>
            <a:r>
              <a:rPr lang="en-US" b="0" dirty="0"/>
              <a:t>Review the questions</a:t>
            </a:r>
            <a:r>
              <a:rPr lang="en-US" b="0" baseline="0" dirty="0"/>
              <a:t> on the slide</a:t>
            </a:r>
            <a:r>
              <a:rPr lang="en-US" b="1" baseline="0" dirty="0"/>
              <a:t>.</a:t>
            </a:r>
            <a:endParaRPr lang="en-US" b="1" dirty="0"/>
          </a:p>
          <a:p>
            <a:r>
              <a:rPr lang="en-US" b="1" dirty="0"/>
              <a:t>TELL</a:t>
            </a:r>
            <a:r>
              <a:rPr lang="en-US" b="1" baseline="0" dirty="0"/>
              <a:t> PARTICIPANTS:</a:t>
            </a:r>
            <a:endParaRPr lang="en-US" b="1" dirty="0"/>
          </a:p>
          <a:p>
            <a:r>
              <a:rPr lang="en-US" baseline="0" dirty="0"/>
              <a:t>Another criteria for determining the best job or career is finding something that you know a lot about or that you do well.  First, think about information or facts that you know and understand. Is there a topic that you know a lot about, maybe even more than other people?  Second, think about what you can do.  Do you have any special talents or gifts?  Can you put the knowledge you have about a specific subject into practice?  </a:t>
            </a:r>
          </a:p>
          <a:p>
            <a:r>
              <a:rPr lang="en-US" baseline="0" dirty="0"/>
              <a:t>For example, what do you know about computers?  Do you understand how they work and how to fix them?  Maybe you understand how to program a computer or use a particular software. These are the kinds of knowledge and skills that can be applied in a job.  </a:t>
            </a:r>
          </a:p>
          <a:p>
            <a:r>
              <a:rPr lang="en-US" baseline="0" dirty="0"/>
              <a:t>Also think about activities or achievements that have earned you praise or recognition from other people. If this kind of recognition motivates you to learn more or improve your abilities, it may be something that could play a part in a future job or career. </a:t>
            </a:r>
          </a:p>
          <a:p>
            <a:endParaRPr lang="en-US" dirty="0"/>
          </a:p>
          <a:p>
            <a:pPr algn="r"/>
            <a:r>
              <a:rPr lang="en-US" b="1" dirty="0"/>
              <a:t>NEXT SLIDE </a:t>
            </a:r>
            <a:r>
              <a:rPr lang="en-US" b="1" dirty="0">
                <a:sym typeface="Wingdings" pitchFamily="2" charset="2"/>
              </a:rPr>
              <a:t></a:t>
            </a:r>
            <a:endParaRPr lang="en-US" b="1"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20</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r>
              <a:rPr lang="en-US" b="1" dirty="0"/>
              <a:t>TO THE PRESENTER:</a:t>
            </a:r>
          </a:p>
          <a:p>
            <a:r>
              <a:rPr lang="en-US" b="0" dirty="0"/>
              <a:t>Review the questions</a:t>
            </a:r>
            <a:r>
              <a:rPr lang="en-US" b="0" baseline="0" dirty="0"/>
              <a:t> on the slide</a:t>
            </a:r>
            <a:r>
              <a:rPr lang="en-US" b="1" baseline="0" dirty="0"/>
              <a:t>.</a:t>
            </a:r>
          </a:p>
          <a:p>
            <a:r>
              <a:rPr lang="en-US" b="1" dirty="0"/>
              <a:t>TELL</a:t>
            </a:r>
            <a:r>
              <a:rPr lang="en-US" b="1" baseline="0" dirty="0"/>
              <a:t> PARTICIPANTS:</a:t>
            </a:r>
            <a:endParaRPr lang="en-US" b="1" dirty="0"/>
          </a:p>
          <a:p>
            <a:r>
              <a:rPr lang="en-US" baseline="0" dirty="0"/>
              <a:t>The next step in the process is to explore your career options.  One place to start is by analyzing your interests and abilities so you can match them to possible career areas.  You may need to complete some kind of formal or informal assessment in order to clarify your interests and abilities.  This will make it easier to identify jobs or careers that might be a match.  Then you can begin to research those career areas and determine which ones are most appealing and what you will need to learn or do in order to pursue them.   </a:t>
            </a:r>
            <a:endParaRPr lang="en-US" dirty="0"/>
          </a:p>
          <a:p>
            <a:pPr algn="r"/>
            <a:r>
              <a:rPr lang="en-US" b="1" dirty="0"/>
              <a:t>NEXT SLIDE </a:t>
            </a:r>
            <a:r>
              <a:rPr lang="en-US" b="1" dirty="0">
                <a:sym typeface="Wingdings" pitchFamily="2" charset="2"/>
              </a:rPr>
              <a:t></a:t>
            </a:r>
            <a:endParaRPr lang="en-US" b="1" dirty="0"/>
          </a:p>
          <a:p>
            <a:pPr algn="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21</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r>
              <a:rPr lang="en-US" b="1" dirty="0"/>
              <a:t>TO THE PRESENTER:</a:t>
            </a:r>
          </a:p>
          <a:p>
            <a:r>
              <a:rPr lang="en-US" baseline="0" dirty="0"/>
              <a:t>You will find many valuable resources on the Achieve Texas website such as career planning resources, related links, and programs of study for each of the 16 career clusters.  If you are connected to the internet, click on the web address on the slide to go to the Achieve Texas website (www.achievetexas.org).  </a:t>
            </a:r>
          </a:p>
          <a:p>
            <a:r>
              <a:rPr lang="en-US" b="1" dirty="0"/>
              <a:t>TELL PARTICIPANTS:</a:t>
            </a:r>
          </a:p>
          <a:p>
            <a:r>
              <a:rPr lang="en-US" b="0" dirty="0"/>
              <a:t>One way to explore careers is to learn more about the 16 career</a:t>
            </a:r>
            <a:r>
              <a:rPr lang="en-US" b="0" baseline="0" dirty="0"/>
              <a:t> clusters represented on this slide.  You may be familiar with classes that are offered at your school through the career and technology education department (formerly known as vocational education).  Each of the CTE courses offered at your school relates to one of these 16 clusters.  Talk to your teachers or your school counselor if you want to know more about CTE courses and how they can help prepare you for future employment.     </a:t>
            </a:r>
            <a:endParaRPr lang="en-US" b="0" dirty="0"/>
          </a:p>
          <a:p>
            <a:r>
              <a:rPr lang="en-US" b="1" dirty="0"/>
              <a:t>NOTES:</a:t>
            </a:r>
          </a:p>
          <a:p>
            <a:r>
              <a:rPr lang="en-US" b="1" dirty="0"/>
              <a:t>“</a:t>
            </a:r>
            <a:r>
              <a:rPr lang="en-US" b="1" dirty="0" err="1"/>
              <a:t>AchieveTexas</a:t>
            </a:r>
            <a:r>
              <a:rPr lang="en-US" dirty="0"/>
              <a:t> which is an education initiative designed to prepare students for secondary and postsecondary opportunities, career preparation and advancement, meaningful work, and active citizenship. This initiative uses the sixteen federally defined Career Clusters of the States’ Career Clusters initiative (</a:t>
            </a:r>
            <a:r>
              <a:rPr lang="en-US" dirty="0">
                <a:hlinkClick r:id="rId3"/>
              </a:rPr>
              <a:t>www.careerclusters.org</a:t>
            </a:r>
            <a:r>
              <a:rPr lang="en-US" dirty="0"/>
              <a:t>) as the foundation for restructuring how schools arrange their instructional programs. A Career Cluster is a grouping of occupations and broad industries based on commonalities. The sixteen Career Clusters provide an organizing tool for schools, small learning communities, academies, and magnet schools. Programs of Study (POS) have been developed for each of the Career Clusters. The POS represent a recommended sequence of coursework based on a student’s interest or career goal.”   (www.achievetexas.org) </a:t>
            </a:r>
            <a:br>
              <a:rPr lang="en-US" dirty="0"/>
            </a:br>
            <a:endParaRPr lang="en-US" dirty="0"/>
          </a:p>
          <a:p>
            <a:pPr algn="r"/>
            <a:r>
              <a:rPr lang="en-US" b="1" dirty="0"/>
              <a:t>NEXT SLIDE </a:t>
            </a:r>
            <a:r>
              <a:rPr lang="en-US" b="1" dirty="0">
                <a:sym typeface="Wingdings" pitchFamily="2" charset="2"/>
              </a:rPr>
              <a:t></a:t>
            </a:r>
            <a:endParaRPr lang="en-US" b="1"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22</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r>
              <a:rPr lang="en-US" b="1" dirty="0"/>
              <a:t>TO THE PRESENTER:</a:t>
            </a:r>
          </a:p>
          <a:p>
            <a:pPr defTabSz="931774">
              <a:spcAft>
                <a:spcPts val="611"/>
              </a:spcAft>
              <a:defRPr/>
            </a:pPr>
            <a:r>
              <a:rPr lang="en-US" b="0" dirty="0"/>
              <a:t>This</a:t>
            </a:r>
            <a:r>
              <a:rPr lang="en-US" b="0" baseline="0" dirty="0"/>
              <a:t> slide is intended to wrap up the discussion on making career decisions. </a:t>
            </a:r>
            <a:r>
              <a:rPr lang="en-US" b="0" dirty="0"/>
              <a:t>The quote referred</a:t>
            </a:r>
            <a:r>
              <a:rPr lang="en-US" b="0" baseline="0" dirty="0"/>
              <a:t> to below is from slide #12</a:t>
            </a:r>
            <a:endParaRPr lang="en-US" b="0" dirty="0"/>
          </a:p>
          <a:p>
            <a:r>
              <a:rPr lang="en-US" b="1" dirty="0"/>
              <a:t>TELL PARTICIPANTS:</a:t>
            </a:r>
          </a:p>
          <a:p>
            <a:r>
              <a:rPr lang="en-US" baseline="0" dirty="0"/>
              <a:t>One final decision is how you want to spend your time. Some people are willing to work long hours in order to make more money, have more things, or provide for their family.  Some people like to have a lot of time to spend with family and friends and enjoy leisure activities and hobbies.  Knowing what is most important to you can help you find a job and develop a career that meets your needs and brings you personal satisfaction.  </a:t>
            </a:r>
          </a:p>
          <a:p>
            <a:pPr defTabSz="931774">
              <a:spcAft>
                <a:spcPts val="611"/>
              </a:spcAft>
              <a:defRPr/>
            </a:pPr>
            <a:r>
              <a:rPr lang="en-US" dirty="0"/>
              <a:t>Earlier</a:t>
            </a:r>
            <a:r>
              <a:rPr lang="en-US" baseline="0" dirty="0"/>
              <a:t> we read a quote by </a:t>
            </a:r>
            <a:r>
              <a:rPr lang="en-US" dirty="0"/>
              <a:t>F. Scott Fitzgerald that said, “What we must decide is perhaps </a:t>
            </a:r>
            <a:r>
              <a:rPr lang="en-US" i="0" u="sng" dirty="0"/>
              <a:t>how we are valuable</a:t>
            </a:r>
            <a:r>
              <a:rPr lang="en-US" i="1" dirty="0"/>
              <a:t>, </a:t>
            </a:r>
            <a:r>
              <a:rPr lang="en-US" dirty="0"/>
              <a:t>rather than how valuable we are.” That’</a:t>
            </a:r>
            <a:r>
              <a:rPr lang="en-US" baseline="0" dirty="0"/>
              <a:t>s the third criteria to finding the best job or career.  Knowing what you like to do and what you do well will help you determine your value in the world of work.  This is not just about how valuable you are to others.  It’s also about what we value about ourselves.  It’s about the things that are important to us, that we take pride in, and that make us feel good about ourselves. </a:t>
            </a:r>
          </a:p>
          <a:p>
            <a:r>
              <a:rPr lang="en-US" baseline="0" dirty="0"/>
              <a:t>Choosing a career involves some of the most important decisions you will make in your lifetime. All of these decisions are part of the discussion you should have with your parents, the transition specialist at your school, your school counselor, and other people who are important in your life. </a:t>
            </a:r>
          </a:p>
          <a:p>
            <a:endParaRPr lang="en-US" baseline="0" dirty="0"/>
          </a:p>
          <a:p>
            <a:endParaRPr lang="en-US" baseline="0" dirty="0"/>
          </a:p>
          <a:p>
            <a:pPr algn="r"/>
            <a:r>
              <a:rPr lang="en-US" b="1" dirty="0"/>
              <a:t>NEXT SLIDE </a:t>
            </a:r>
            <a:r>
              <a:rPr lang="en-US" b="1" dirty="0">
                <a:sym typeface="Wingdings" pitchFamily="2" charset="2"/>
              </a:rPr>
              <a:t></a:t>
            </a:r>
            <a:endParaRPr lang="en-US" b="1"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23</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pPr rtl="0" eaLnBrk="1" latinLnBrk="0" hangingPunct="1"/>
            <a:r>
              <a:rPr lang="en-US" b="1" dirty="0"/>
              <a:t>TO THE PRESENTER:</a:t>
            </a:r>
            <a:endParaRPr lang="en-US" dirty="0"/>
          </a:p>
          <a:p>
            <a:pPr rtl="0" eaLnBrk="1" latinLnBrk="0" hangingPunct="1"/>
            <a:r>
              <a:rPr lang="en-US" dirty="0"/>
              <a:t>Introduce the agenda topic to participants.</a:t>
            </a:r>
          </a:p>
          <a:p>
            <a:r>
              <a:rPr lang="en-US" b="1" dirty="0"/>
              <a:t>TELL PARTICIPANTS:</a:t>
            </a:r>
          </a:p>
          <a:p>
            <a:r>
              <a:rPr lang="en-US" dirty="0"/>
              <a:t>Once you have decided to attend college, then you will need to find the college that best meets your needs.  </a:t>
            </a:r>
            <a:endParaRPr lang="en-US" b="0" dirty="0"/>
          </a:p>
          <a:p>
            <a:endParaRPr lang="en-US" b="1" dirty="0"/>
          </a:p>
          <a:p>
            <a:endParaRPr lang="en-US" dirty="0"/>
          </a:p>
          <a:p>
            <a:pPr algn="r"/>
            <a:r>
              <a:rPr lang="en-US" b="1" dirty="0"/>
              <a:t>NEXT SLIDE </a:t>
            </a:r>
            <a:r>
              <a:rPr lang="en-US" b="1" dirty="0">
                <a:sym typeface="Wingdings" pitchFamily="2" charset="2"/>
              </a:rPr>
              <a:t></a:t>
            </a:r>
            <a:endParaRPr lang="en-US" b="1"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24</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pPr rtl="0" eaLnBrk="1" latinLnBrk="0" hangingPunct="1"/>
            <a:r>
              <a:rPr lang="en-US" b="1" dirty="0"/>
              <a:t>TO THE PRESENTER:</a:t>
            </a:r>
          </a:p>
          <a:p>
            <a:pPr rtl="0" eaLnBrk="1" latinLnBrk="0" hangingPunct="1"/>
            <a:r>
              <a:rPr lang="en-US" dirty="0"/>
              <a:t>Refer to slide and notes below.</a:t>
            </a:r>
            <a:endParaRPr lang="en-US" b="0" dirty="0"/>
          </a:p>
          <a:p>
            <a:r>
              <a:rPr lang="en-US" b="1" dirty="0"/>
              <a:t>TELL PARTICIPANTS:</a:t>
            </a:r>
          </a:p>
          <a:p>
            <a:pPr defTabSz="931774">
              <a:spcAft>
                <a:spcPts val="611"/>
              </a:spcAft>
              <a:defRPr/>
            </a:pPr>
            <a:r>
              <a:rPr lang="en-US" baseline="0" dirty="0"/>
              <a:t>A good place to start your college search is your school counselor’s office.  There should be information available about choosing and preparing to attend a college.  Your school counselor is probably one of the best resources available to you.</a:t>
            </a:r>
          </a:p>
          <a:p>
            <a:pPr defTabSz="931774">
              <a:spcAft>
                <a:spcPts val="611"/>
              </a:spcAft>
              <a:defRPr/>
            </a:pPr>
            <a:r>
              <a:rPr lang="en-US" baseline="0" dirty="0"/>
              <a:t>In addition to your school counselor, talk to your teachers, family members, and friends who have attended college about their experiences.  Ask about their college major, what they liked about their college, and what advice they have for you.  </a:t>
            </a:r>
          </a:p>
          <a:p>
            <a:r>
              <a:rPr lang="en-US" b="1" dirty="0"/>
              <a:t>OPTIONAL ACTIVITY:  </a:t>
            </a:r>
          </a:p>
          <a:p>
            <a:r>
              <a:rPr lang="en-US" b="0" dirty="0"/>
              <a:t>Arrange</a:t>
            </a:r>
            <a:r>
              <a:rPr lang="en-US" b="0" baseline="0" dirty="0"/>
              <a:t> a tour of the school counselors office and/or arrange for school counselors to talk to students about how they can help them.  </a:t>
            </a:r>
            <a:endParaRPr lang="en-US" b="0" dirty="0"/>
          </a:p>
          <a:p>
            <a:endParaRPr lang="en-US" dirty="0"/>
          </a:p>
          <a:p>
            <a:pPr algn="r"/>
            <a:r>
              <a:rPr lang="en-US" b="1" dirty="0"/>
              <a:t>NEXT SLIDE </a:t>
            </a:r>
            <a:r>
              <a:rPr lang="en-US" b="1"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25</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lnSpcReduction="10000"/>
          </a:bodyPr>
          <a:lstStyle/>
          <a:p>
            <a:pPr rtl="0" eaLnBrk="1" latinLnBrk="0" hangingPunct="1"/>
            <a:r>
              <a:rPr lang="en-US" b="1" dirty="0"/>
              <a:t>HANDOUT: </a:t>
            </a:r>
            <a:r>
              <a:rPr lang="en-US" dirty="0"/>
              <a:t>“Requesting College Information”</a:t>
            </a:r>
            <a:endParaRPr lang="en-US" b="1" dirty="0"/>
          </a:p>
          <a:p>
            <a:pPr rtl="0" eaLnBrk="1" latinLnBrk="0" hangingPunct="1"/>
            <a:r>
              <a:rPr lang="en-US" b="1" dirty="0"/>
              <a:t>TO THE PRESENTER:</a:t>
            </a:r>
          </a:p>
          <a:p>
            <a:pPr rtl="0" eaLnBrk="1" latinLnBrk="0" hangingPunct="1"/>
            <a:r>
              <a:rPr lang="en-US" b="0" dirty="0"/>
              <a:t>Refer to slide</a:t>
            </a:r>
          </a:p>
          <a:p>
            <a:r>
              <a:rPr lang="en-US" b="1" dirty="0"/>
              <a:t>TELL PARTICIPANTS:</a:t>
            </a:r>
          </a:p>
          <a:p>
            <a:r>
              <a:rPr lang="en-US" dirty="0"/>
              <a:t>Your choice of college should never</a:t>
            </a:r>
            <a:r>
              <a:rPr lang="en-US" baseline="0" dirty="0"/>
              <a:t> end with just one stop.  You will want to examine a number of colleges to determine which one will provide the best education for your chosen career path.  Start by identifying colleges that offer courses in your area of interest.  Then investigate each of those colleges to determine the one that will provide the best opportunities and best meet your needs.  At some point you will want to arrange to visit the college and maybe take a tour of the campus and meet with an advisor.  Here are some things you will want to learn more about.</a:t>
            </a:r>
          </a:p>
          <a:p>
            <a:pPr lvl="1"/>
            <a:r>
              <a:rPr lang="en-US" dirty="0"/>
              <a:t>What are the admission requirements?  Do you have to have</a:t>
            </a:r>
            <a:r>
              <a:rPr lang="en-US" baseline="0" dirty="0"/>
              <a:t> a certain grade point average?  What tests do you have to take?  What documents will you need to send to the college (transcripts, etc.)  Visit the college website and call or visit the admissions office and talk to an advisor for more information.  </a:t>
            </a:r>
            <a:endParaRPr lang="en-US" dirty="0"/>
          </a:p>
          <a:p>
            <a:pPr lvl="1"/>
            <a:r>
              <a:rPr lang="en-US" dirty="0"/>
              <a:t>What services are available for students with disabilities?  Find</a:t>
            </a:r>
            <a:r>
              <a:rPr lang="en-US" baseline="0" dirty="0"/>
              <a:t> the disability services office and ask for information about accommodations.  Find out what documentation of disability you will need to provide in order to receive accommodations.  </a:t>
            </a:r>
          </a:p>
          <a:p>
            <a:pPr lvl="1"/>
            <a:r>
              <a:rPr lang="en-US" dirty="0"/>
              <a:t>What is the campus environment</a:t>
            </a:r>
            <a:r>
              <a:rPr lang="en-US" baseline="0" dirty="0"/>
              <a:t> like?  Are the students friendly?  Is it easy to find your way around?  One way to determine the “climate” of the college is to spend some time in the student center and observe how people interact and what resources are visibly available for students.  You will also need to consider the location.  How far away from “home” is the college?  Learn about the city where the college is located.  Is there public transportation or will you need to have a car?  All of these are factors in your decision of which college is right for you.</a:t>
            </a:r>
            <a:endParaRPr lang="en-US" dirty="0"/>
          </a:p>
          <a:p>
            <a:r>
              <a:rPr lang="en-US" b="1" dirty="0"/>
              <a:t>OPTIONAL</a:t>
            </a:r>
            <a:r>
              <a:rPr lang="en-US" b="1" baseline="0" dirty="0"/>
              <a:t> </a:t>
            </a:r>
            <a:r>
              <a:rPr lang="en-US" b="1" dirty="0"/>
              <a:t>ACTIVITY AND HANDOUT:  </a:t>
            </a:r>
          </a:p>
          <a:p>
            <a:r>
              <a:rPr lang="en-US" dirty="0"/>
              <a:t>Review the two example letters or scripts that students may use to request information from a college and to request a visit to a college in the handout titled “Requesting College Information”</a:t>
            </a:r>
            <a:endParaRPr lang="en-US" b="0" dirty="0"/>
          </a:p>
          <a:p>
            <a:endParaRPr lang="en-US" dirty="0"/>
          </a:p>
          <a:p>
            <a:pPr algn="r"/>
            <a:r>
              <a:rPr lang="en-US" b="1" dirty="0"/>
              <a:t>NEXT SLIDE </a:t>
            </a:r>
            <a:r>
              <a:rPr lang="en-US" b="1"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26</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t>Secondary Transition/Post-School Results Network             Copyright Texas Education Agency 2010</a:t>
            </a:r>
            <a:endParaRPr lang="en-US" dirty="0"/>
          </a:p>
        </p:txBody>
      </p:sp>
      <p:sp>
        <p:nvSpPr>
          <p:cNvPr id="6" name="Rectangle 7"/>
          <p:cNvSpPr>
            <a:spLocks noGrp="1" noChangeArrowheads="1"/>
          </p:cNvSpPr>
          <p:nvPr>
            <p:ph type="sldNum" sz="quarter" idx="5"/>
          </p:nvPr>
        </p:nvSpPr>
        <p:spPr>
          <a:ln/>
        </p:spPr>
        <p:txBody>
          <a:bodyPr/>
          <a:lstStyle/>
          <a:p>
            <a:fld id="{70ADECAF-A0DC-4199-B289-B45A250B0EC3}" type="slidenum">
              <a:rPr lang="en-US"/>
              <a:pPr/>
              <a:t>27</a:t>
            </a:fld>
            <a:endParaRPr lang="en-US" dirty="0"/>
          </a:p>
        </p:txBody>
      </p:sp>
      <p:sp>
        <p:nvSpPr>
          <p:cNvPr id="495618" name="Rectangle 2"/>
          <p:cNvSpPr>
            <a:spLocks noGrp="1" noRot="1" noChangeAspect="1" noChangeArrowheads="1" noTextEdit="1"/>
          </p:cNvSpPr>
          <p:nvPr>
            <p:ph type="sldImg"/>
          </p:nvPr>
        </p:nvSpPr>
        <p:spPr bwMode="auto">
          <a:xfrm>
            <a:off x="1181100" y="696913"/>
            <a:ext cx="4649788" cy="3486150"/>
          </a:xfrm>
          <a:prstGeom prst="rect">
            <a:avLst/>
          </a:prstGeom>
          <a:solidFill>
            <a:srgbClr val="FFFFFF"/>
          </a:solidFill>
          <a:ln>
            <a:solidFill>
              <a:srgbClr val="000000"/>
            </a:solidFill>
            <a:miter lim="800000"/>
            <a:headEnd/>
            <a:tailEnd/>
          </a:ln>
        </p:spPr>
      </p:sp>
      <p:sp>
        <p:nvSpPr>
          <p:cNvPr id="495619" name="Rectangle 3"/>
          <p:cNvSpPr>
            <a:spLocks noGrp="1" noChangeArrowheads="1"/>
          </p:cNvSpPr>
          <p:nvPr>
            <p:ph type="body" idx="1"/>
          </p:nvPr>
        </p:nvSpPr>
        <p:spPr bwMode="auto">
          <a:xfrm>
            <a:off x="934720" y="4415911"/>
            <a:ext cx="5140960" cy="4182814"/>
          </a:xfrm>
          <a:prstGeom prst="rect">
            <a:avLst/>
          </a:prstGeom>
          <a:solidFill>
            <a:srgbClr val="FFFFFF"/>
          </a:solidFill>
          <a:ln>
            <a:solidFill>
              <a:srgbClr val="000000"/>
            </a:solidFill>
            <a:miter lim="800000"/>
            <a:headEnd/>
            <a:tailEnd/>
          </a:ln>
        </p:spPr>
        <p:txBody>
          <a:bodyPr>
            <a:normAutofit lnSpcReduction="10000"/>
          </a:bodyPr>
          <a:lstStyle/>
          <a:p>
            <a:r>
              <a:rPr lang="en-US" b="1" dirty="0"/>
              <a:t>HANDOUT:  </a:t>
            </a:r>
            <a:r>
              <a:rPr lang="en-US" b="0" baseline="0" dirty="0"/>
              <a:t>“College Lingo” </a:t>
            </a:r>
            <a:endParaRPr lang="en-US" b="1" dirty="0"/>
          </a:p>
          <a:p>
            <a:r>
              <a:rPr lang="en-US" b="1" dirty="0"/>
              <a:t>TO THE PRESENTER:</a:t>
            </a:r>
          </a:p>
          <a:p>
            <a:r>
              <a:rPr lang="en-US" b="0" dirty="0"/>
              <a:t>Refer participants</a:t>
            </a:r>
            <a:r>
              <a:rPr lang="en-US" b="0" baseline="0" dirty="0"/>
              <a:t> to the handout.  </a:t>
            </a:r>
            <a:r>
              <a:rPr lang="en-US" dirty="0"/>
              <a:t>The next group of slides will review the types of higher education and post-secondary options available to students.  This section has been aligned to the definitions in State Performance Plan Indicator 14 (see notes below).  Definitions at the end of the “College Lingo” handout are the same as those at the beginning of “Post-Secondary Education and Employment”.  </a:t>
            </a:r>
          </a:p>
          <a:p>
            <a:r>
              <a:rPr lang="en-US" b="1" dirty="0"/>
              <a:t>TELL PARTICIPANTS:</a:t>
            </a:r>
          </a:p>
          <a:p>
            <a:r>
              <a:rPr lang="en-US" dirty="0"/>
              <a:t>This handout includes definitions for many of the terms you will hear as your prepare for college and once you get to college.  </a:t>
            </a:r>
          </a:p>
          <a:p>
            <a:r>
              <a:rPr lang="en-US" b="1" dirty="0"/>
              <a:t>OPTIONAL ACTIVITY:  </a:t>
            </a:r>
          </a:p>
          <a:p>
            <a:r>
              <a:rPr lang="en-US" baseline="0" dirty="0"/>
              <a:t>You may have other locally relevant terms that students will need to know.  Also, this section could be combined with completion of the Indicator 14 grade 12 exit survey.  </a:t>
            </a:r>
            <a:endParaRPr lang="en-US" dirty="0"/>
          </a:p>
          <a:p>
            <a:r>
              <a:rPr lang="en-US" b="1" dirty="0"/>
              <a:t>NOTES:</a:t>
            </a:r>
          </a:p>
          <a:p>
            <a:pPr defTabSz="931774">
              <a:spcAft>
                <a:spcPts val="611"/>
              </a:spcAft>
              <a:defRPr/>
            </a:pPr>
            <a:r>
              <a:rPr lang="en-US" dirty="0"/>
              <a:t>In accordance with SPP Indicator 14, the Texas Education Agency conducts follow-up interviews with students with disabilities one year after graduation from high school. Students who will be contacted are randomly selected based on information provided through the student exit survey for SPP Indicator 14.  It will be helpful for students to understand the types of questions they may be asked and the response options.  For more information about how SPP Indicator 14 is implemented in your district, talk to your special education administrators or your transition specialist. For more information about the State Performance Plan and all of the required indicators, visit the TEA website at http://ritter.tea.state.tx.us/special.ed/spp/  </a:t>
            </a:r>
          </a:p>
          <a:p>
            <a:pPr algn="r"/>
            <a:r>
              <a:rPr lang="en-US" b="1" dirty="0"/>
              <a:t>NEXT SLIDE </a:t>
            </a:r>
            <a:r>
              <a:rPr lang="en-US" b="1" dirty="0">
                <a:sym typeface="Wingdings" pitchFamily="2" charset="2"/>
              </a:rPr>
              <a:t></a:t>
            </a:r>
            <a:endParaRPr lang="en-US" dirty="0"/>
          </a:p>
        </p:txBody>
      </p:sp>
      <p:sp>
        <p:nvSpPr>
          <p:cNvPr id="7" name="Header Placeholder 6"/>
          <p:cNvSpPr>
            <a:spLocks noGrp="1"/>
          </p:cNvSpPr>
          <p:nvPr>
            <p:ph type="hdr" sz="quarter" idx="10"/>
          </p:nvPr>
        </p:nvSpPr>
        <p:spPr/>
        <p:txBody>
          <a:bodyPr/>
          <a:lstStyle/>
          <a:p>
            <a:r>
              <a:rPr lang="en-US"/>
              <a:t>Transitioning from High School to College</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pPr rtl="0" eaLnBrk="1" latinLnBrk="0" hangingPunct="1"/>
            <a:r>
              <a:rPr lang="en-US" b="1" dirty="0"/>
              <a:t>TO THE PRESENTER:</a:t>
            </a:r>
            <a:endParaRPr lang="en-US" dirty="0"/>
          </a:p>
          <a:p>
            <a:pPr rtl="0" eaLnBrk="1" latinLnBrk="0" hangingPunct="1"/>
            <a:r>
              <a:rPr lang="en-US" dirty="0"/>
              <a:t>The next group of slides will review the types of higher education and post-secondary options available to students.  Refer students to the “College Lingo” handout as you talk about the terms on these slides</a:t>
            </a:r>
          </a:p>
          <a:p>
            <a:r>
              <a:rPr lang="en-US" b="1" dirty="0"/>
              <a:t>TELL PARTICIPANTS:</a:t>
            </a:r>
          </a:p>
          <a:p>
            <a:r>
              <a:rPr lang="en-US" dirty="0"/>
              <a:t>Part of choosing a college is choosing the kind of college you want or need to attend.  Let’s look at some of the options that may be available to you.  The first group of options fall under a category called higher education.  First in this group are universities and colleges.  A college provides opportunities to earn a variety of degrees in a specific course of study.  A university also offers a variety of degrees but is made up of a group of ‘colleges’ offering specific courses of study (Ex:  College of Education, College of Business, etc.).  Universities are typically much larger than colleges and offer a wider range of post-secondary educational studies.</a:t>
            </a:r>
          </a:p>
          <a:p>
            <a:r>
              <a:rPr lang="en-US" dirty="0"/>
              <a:t>Undergraduate programs typically include associates and bachelors degrees.  We will look at the differences in these in a minute.  Graduate programs offer courses of study beyond the undergraduate level and include masters degrees and doctoral degrees.  </a:t>
            </a:r>
          </a:p>
          <a:p>
            <a:r>
              <a:rPr lang="en-US" b="1" dirty="0"/>
              <a:t>NOTES:</a:t>
            </a:r>
          </a:p>
          <a:p>
            <a:pPr algn="r"/>
            <a:r>
              <a:rPr lang="en-US" b="1" dirty="0"/>
              <a:t>NEXT SLIDE </a:t>
            </a:r>
            <a:r>
              <a:rPr lang="en-US" b="1"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28</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pPr rtl="0" eaLnBrk="1" latinLnBrk="0" hangingPunct="1"/>
            <a:r>
              <a:rPr lang="en-US" b="1" dirty="0"/>
              <a:t>TO THE PRESENTER:</a:t>
            </a:r>
            <a:endParaRPr lang="en-US" dirty="0"/>
          </a:p>
          <a:p>
            <a:pPr rtl="0" eaLnBrk="1" latinLnBrk="0" hangingPunct="1"/>
            <a:r>
              <a:rPr lang="en-US" dirty="0"/>
              <a:t>This information is not included in the “College Lingo” handout</a:t>
            </a:r>
          </a:p>
          <a:p>
            <a:r>
              <a:rPr lang="en-US" b="1" dirty="0"/>
              <a:t>TELL PARTICIPANTS:</a:t>
            </a:r>
          </a:p>
          <a:p>
            <a:pPr defTabSz="931774">
              <a:spcAft>
                <a:spcPts val="611"/>
              </a:spcAft>
              <a:defRPr/>
            </a:pPr>
            <a:r>
              <a:rPr lang="en-US" baseline="0" dirty="0"/>
              <a:t>In addition to degrees, some programs of study include certifications or licenses.  For example, to become a public school teacher, you will need to earn at least a bachelors degree in a defined course of study.  However, in order to get a job as a teacher, you will need to apply for a teaching certificate from the state where you plan to teach.  There may be additional coursework or other requirements in order to get the certification.   </a:t>
            </a:r>
          </a:p>
          <a:p>
            <a:r>
              <a:rPr lang="en-US" baseline="0" dirty="0"/>
              <a:t>When you attend a college or university with the intention of earning a degree, there will be a define list of courses and credits to be earned.  Most of those courses will have to be completed at the college that will award the degree.  However, sometimes you can take courses at another college or university and ‘transfer’ those to your primary college.  For example, you may want to start your college career at a community college for at least the first year.  Then you will be able to transfer those credits to a college or university and complete you studies there to earn a degree.  </a:t>
            </a:r>
          </a:p>
          <a:p>
            <a:r>
              <a:rPr lang="en-US" baseline="0" dirty="0"/>
              <a:t>It is important for you to understand that college is not free and not everyone is accepted.  There specific requirements that students will need to meet in order to be accepted at a college or university.  Some of these include required scores on college entrance exams (refer to handout), specific high school grades and grade point averages.  Expect universities to have higher standards for acceptance than your local community colleges.  </a:t>
            </a:r>
          </a:p>
          <a:p>
            <a:endParaRPr lang="en-US" dirty="0"/>
          </a:p>
          <a:p>
            <a:pPr algn="r"/>
            <a:r>
              <a:rPr lang="en-US" b="1" dirty="0"/>
              <a:t>NEXT SLIDE </a:t>
            </a:r>
            <a:r>
              <a:rPr lang="en-US" b="1"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29</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r>
              <a:rPr lang="en-US" b="1" dirty="0"/>
              <a:t>TO THE PRESENTER:</a:t>
            </a:r>
            <a:r>
              <a:rPr lang="en-US" b="1" baseline="0" dirty="0"/>
              <a:t> </a:t>
            </a:r>
            <a:endParaRPr lang="en-US" b="1" dirty="0"/>
          </a:p>
          <a:p>
            <a:r>
              <a:rPr lang="en-US" b="0" dirty="0"/>
              <a:t>Review</a:t>
            </a:r>
            <a:r>
              <a:rPr lang="en-US" b="0" baseline="0" dirty="0"/>
              <a:t> the agenda for the training.</a:t>
            </a:r>
          </a:p>
          <a:p>
            <a:r>
              <a:rPr lang="en-US" b="1" baseline="0" dirty="0"/>
              <a:t>TELL PARTICIPANTS:  </a:t>
            </a:r>
            <a:r>
              <a:rPr lang="en-US" b="0" baseline="0" dirty="0"/>
              <a:t>First, we will talk about why attending college may be important for some students and examine the differences between high school and college. Next, we will discuss how to decide if college is the right choice including which college to attend and how to prepare.  Then we will explore avenues for finding money to pay for college.  Finally, we will talk about how to find help so you can be successful in college. </a:t>
            </a:r>
            <a:endParaRPr lang="en-US" b="0" dirty="0"/>
          </a:p>
          <a:p>
            <a:endParaRPr lang="en-US" dirty="0"/>
          </a:p>
          <a:p>
            <a:endParaRPr lang="en-US" dirty="0"/>
          </a:p>
          <a:p>
            <a:pPr algn="r"/>
            <a:r>
              <a:rPr lang="en-US" b="1" dirty="0"/>
              <a:t>NEXT SLIDE </a:t>
            </a:r>
            <a:r>
              <a:rPr lang="en-US" b="1" dirty="0">
                <a:sym typeface="Wingdings" pitchFamily="2" charset="2"/>
              </a:rPr>
              <a:t></a:t>
            </a: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3</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pPr rtl="0" eaLnBrk="1" latinLnBrk="0" hangingPunct="1"/>
            <a:r>
              <a:rPr lang="en-US" b="1" dirty="0"/>
              <a:t>TO THE PRESENTER:</a:t>
            </a:r>
            <a:endParaRPr lang="en-US" dirty="0"/>
          </a:p>
          <a:p>
            <a:pPr rtl="0" eaLnBrk="1" latinLnBrk="0" hangingPunct="1"/>
            <a:r>
              <a:rPr lang="en-US" dirty="0"/>
              <a:t>Refer students to the “College Lingo” handout as you talk about the terms on these slides</a:t>
            </a:r>
          </a:p>
          <a:p>
            <a:r>
              <a:rPr lang="en-US" b="1" dirty="0"/>
              <a:t>TELL PARTICIPANTS:</a:t>
            </a:r>
          </a:p>
          <a:p>
            <a:r>
              <a:rPr lang="en-US" dirty="0"/>
              <a:t>Another</a:t>
            </a:r>
            <a:r>
              <a:rPr lang="en-US" baseline="0" dirty="0"/>
              <a:t> type of college is a community college or junior college.  Community colleges have less rigorous admission requirements.  These colleges offer courses of study that take two years or less to complete and allow students to earn an associates degree or a certificate.  </a:t>
            </a:r>
          </a:p>
          <a:p>
            <a:r>
              <a:rPr lang="en-US" baseline="0" dirty="0"/>
              <a:t>Associates degrees typically take 2 years to complete and may be applied towards completion of a bachelors degree. All degree programs include at least one course in each of the academic areas of English, math, social studies, and science, regardless of the student’s major course of study.    </a:t>
            </a:r>
          </a:p>
          <a:p>
            <a:r>
              <a:rPr lang="en-US" baseline="0" dirty="0"/>
              <a:t>Certificate programs typically take 12-18 months to complete and allow students to focus their studies on a specific occupation without the academic courses required for a degree. Any academic courses that may be required are specifically related to the certification.  </a:t>
            </a:r>
            <a:endParaRPr lang="en-US" dirty="0"/>
          </a:p>
          <a:p>
            <a:endParaRPr lang="en-US" dirty="0"/>
          </a:p>
          <a:p>
            <a:pPr algn="r"/>
            <a:r>
              <a:rPr lang="en-US" b="1" dirty="0"/>
              <a:t>NEXT SLIDE </a:t>
            </a:r>
            <a:r>
              <a:rPr lang="en-US" b="1"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30</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pPr rtl="0" eaLnBrk="1" latinLnBrk="0" hangingPunct="1"/>
            <a:r>
              <a:rPr lang="en-US" b="1" dirty="0"/>
              <a:t>TO THE PRESENTER:</a:t>
            </a:r>
            <a:endParaRPr lang="en-US" dirty="0"/>
          </a:p>
          <a:p>
            <a:pPr rtl="0" eaLnBrk="1" latinLnBrk="0" hangingPunct="1"/>
            <a:r>
              <a:rPr lang="en-US" dirty="0"/>
              <a:t>Refer students to the “College Lingo” handout as you talk about the terms on these slides</a:t>
            </a:r>
          </a:p>
          <a:p>
            <a:r>
              <a:rPr lang="en-US" b="1" dirty="0"/>
              <a:t>TELL PARTICIPANTS:</a:t>
            </a:r>
          </a:p>
          <a:p>
            <a:r>
              <a:rPr lang="en-US" dirty="0"/>
              <a:t>Now</a:t>
            </a:r>
            <a:r>
              <a:rPr lang="en-US" baseline="0" dirty="0"/>
              <a:t> that we have looked at higher education options, lets talk about other post-secondary options.  First are trade and technical schools.  These are often private schools that have individually defined entrance requirements. Programs typically take 12-18 months to complete and allow the student to develop knowledge and skills for a specific occupation.  Some programs may include an internship or apprenticeship that allows practical application in a real work setting.</a:t>
            </a:r>
            <a:endParaRPr lang="en-US" dirty="0"/>
          </a:p>
          <a:p>
            <a:endParaRPr lang="en-US" dirty="0"/>
          </a:p>
          <a:p>
            <a:pPr algn="r"/>
            <a:r>
              <a:rPr lang="en-US" b="1" dirty="0"/>
              <a:t>NEXT SLIDE </a:t>
            </a:r>
            <a:r>
              <a:rPr lang="en-US" b="1"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31</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pPr rtl="0" eaLnBrk="1" latinLnBrk="0" hangingPunct="1"/>
            <a:r>
              <a:rPr lang="en-US" b="1" dirty="0"/>
              <a:t>TO THE PRESENTER:</a:t>
            </a:r>
            <a:endParaRPr lang="en-US" dirty="0"/>
          </a:p>
          <a:p>
            <a:pPr rtl="0" eaLnBrk="1" latinLnBrk="0" hangingPunct="1"/>
            <a:r>
              <a:rPr lang="en-US" dirty="0"/>
              <a:t>Refer students to the “College Lingo” handout as you talk about the terms on these slides</a:t>
            </a:r>
          </a:p>
          <a:p>
            <a:r>
              <a:rPr lang="en-US" b="1" dirty="0"/>
              <a:t>TELL PARTICIPANTS:</a:t>
            </a:r>
          </a:p>
          <a:p>
            <a:r>
              <a:rPr lang="en-US" dirty="0"/>
              <a:t>Another</a:t>
            </a:r>
            <a:r>
              <a:rPr lang="en-US" baseline="0" dirty="0"/>
              <a:t> post-secondary option is online and distance learning.  These options allow students to participate in classes through the internet or through a closed-circuit television connection at a local site.  Many students find this an appealing option because they can attend school on their own terms and can create a school schedule around other obligations such as work, family, etc.  </a:t>
            </a:r>
            <a:endParaRPr lang="en-US" dirty="0"/>
          </a:p>
          <a:p>
            <a:endParaRPr lang="en-US" dirty="0"/>
          </a:p>
          <a:p>
            <a:pPr algn="r"/>
            <a:r>
              <a:rPr lang="en-US" b="1" dirty="0"/>
              <a:t>NEXT SLIDE </a:t>
            </a:r>
            <a:r>
              <a:rPr lang="en-US" b="1"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32</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pPr rtl="0" eaLnBrk="1" latinLnBrk="0" hangingPunct="1"/>
            <a:r>
              <a:rPr lang="en-US" b="1" dirty="0"/>
              <a:t>TO THE PRESENTER:</a:t>
            </a:r>
            <a:endParaRPr lang="en-US" dirty="0"/>
          </a:p>
          <a:p>
            <a:pPr rtl="0" eaLnBrk="1" latinLnBrk="0" hangingPunct="1"/>
            <a:r>
              <a:rPr lang="en-US" dirty="0"/>
              <a:t>Refer students to the “College Lingo” handout as you talk about the terms on these slides</a:t>
            </a:r>
          </a:p>
          <a:p>
            <a:r>
              <a:rPr lang="en-US" b="1" dirty="0"/>
              <a:t>TELL PARTICIPANTS:</a:t>
            </a:r>
          </a:p>
          <a:p>
            <a:r>
              <a:rPr lang="en-US" dirty="0"/>
              <a:t>For people who want to learn</a:t>
            </a:r>
            <a:r>
              <a:rPr lang="en-US" baseline="0" dirty="0"/>
              <a:t> more about a specific subject without the time commitment and expense of a degree or certification, adult continuing education may be an option.  Most community colleges and some public school districts offer continuing education courses on a variety of topics.  Some classes are a one-time event while others may require a longer time commitment.  Classes are offered in multiple locations and may even be available online.  </a:t>
            </a:r>
            <a:br>
              <a:rPr lang="en-US" baseline="0" dirty="0"/>
            </a:br>
            <a:r>
              <a:rPr lang="en-US" baseline="0" dirty="0"/>
              <a:t>While there are fees, they vary from class to class depending on the content, materials provided, and number of times the class will meet.   </a:t>
            </a:r>
            <a:endParaRPr lang="en-US" dirty="0"/>
          </a:p>
          <a:p>
            <a:endParaRPr lang="en-US" dirty="0"/>
          </a:p>
          <a:p>
            <a:pPr algn="r"/>
            <a:r>
              <a:rPr lang="en-US" b="1" dirty="0"/>
              <a:t>NEXT SLIDE </a:t>
            </a:r>
            <a:r>
              <a:rPr lang="en-US" b="1"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33</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pPr rtl="0" eaLnBrk="1" latinLnBrk="0" hangingPunct="1"/>
            <a:r>
              <a:rPr lang="en-US" b="1" dirty="0"/>
              <a:t>TO THE PRESENTER:</a:t>
            </a:r>
            <a:endParaRPr lang="en-US" dirty="0"/>
          </a:p>
          <a:p>
            <a:pPr rtl="0" eaLnBrk="1" latinLnBrk="0" hangingPunct="1"/>
            <a:r>
              <a:rPr lang="en-US" dirty="0"/>
              <a:t>Refer students to the “College Lingo” handout as you talk about the terms on these slides</a:t>
            </a:r>
          </a:p>
          <a:p>
            <a:r>
              <a:rPr lang="en-US" b="1" dirty="0"/>
              <a:t>TELL PARTICIPANTS:</a:t>
            </a:r>
          </a:p>
          <a:p>
            <a:r>
              <a:rPr lang="en-US" dirty="0"/>
              <a:t>For students who have</a:t>
            </a:r>
            <a:r>
              <a:rPr lang="en-US" baseline="0" dirty="0"/>
              <a:t> more severe disabilities, some colleges offer a program called a transition skills program.  These programs allow students who may not qualify for a degree program or a certification program to continue their education and experience college life.  Most programs include basic literacy, numeracy, and communication skills instruction and may include instruction in a specific occupation or a work-study component.  </a:t>
            </a:r>
            <a:endParaRPr lang="en-US" dirty="0"/>
          </a:p>
          <a:p>
            <a:endParaRPr lang="en-US" dirty="0"/>
          </a:p>
          <a:p>
            <a:pPr algn="r"/>
            <a:r>
              <a:rPr lang="en-US" b="1" dirty="0"/>
              <a:t>NEXT SLIDE </a:t>
            </a:r>
            <a:r>
              <a:rPr lang="en-US" b="1"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34</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pPr rtl="0" eaLnBrk="1" latinLnBrk="0" hangingPunct="1"/>
            <a:r>
              <a:rPr lang="en-US" b="1" dirty="0"/>
              <a:t>TO THE PRESENTER:</a:t>
            </a:r>
            <a:endParaRPr lang="en-US" dirty="0"/>
          </a:p>
          <a:p>
            <a:pPr rtl="0" eaLnBrk="1" latinLnBrk="0" hangingPunct="1"/>
            <a:r>
              <a:rPr lang="en-US" dirty="0"/>
              <a:t>This section focuses on the knowledge, skills, and activities required to prepare for college attendance.</a:t>
            </a:r>
          </a:p>
          <a:p>
            <a:r>
              <a:rPr lang="en-US" b="1" dirty="0"/>
              <a:t>TELL PARTICIPANTS:</a:t>
            </a:r>
          </a:p>
          <a:p>
            <a:r>
              <a:rPr lang="en-US" dirty="0"/>
              <a:t>Preparation</a:t>
            </a:r>
            <a:r>
              <a:rPr lang="en-US" baseline="0" dirty="0"/>
              <a:t> for college begins long before you even decide to go or what college to attend.  Let’s talk about some of the information and activities that will help you prepare for this important step in life.  </a:t>
            </a:r>
            <a:endParaRPr lang="en-US" dirty="0"/>
          </a:p>
          <a:p>
            <a:pPr algn="r"/>
            <a:r>
              <a:rPr lang="en-US" b="1" dirty="0"/>
              <a:t>NEXT SLIDE </a:t>
            </a:r>
            <a:r>
              <a:rPr lang="en-US" b="1"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35</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pPr rtl="0" eaLnBrk="1" latinLnBrk="0" hangingPunct="1"/>
            <a:r>
              <a:rPr lang="en-US" b="1" dirty="0"/>
              <a:t>HANDOUT:</a:t>
            </a:r>
          </a:p>
          <a:p>
            <a:pPr rtl="0" eaLnBrk="1" latinLnBrk="0" hangingPunct="1"/>
            <a:r>
              <a:rPr lang="en-US" dirty="0"/>
              <a:t>“Planning for Post-Secondary Education: A Timeline”</a:t>
            </a:r>
          </a:p>
          <a:p>
            <a:pPr rtl="0" eaLnBrk="1" latinLnBrk="0" hangingPunct="1"/>
            <a:r>
              <a:rPr lang="en-US" b="1" dirty="0"/>
              <a:t>TO THE PRESENTER:</a:t>
            </a:r>
            <a:endParaRPr lang="en-US" dirty="0"/>
          </a:p>
          <a:p>
            <a:pPr rtl="0" eaLnBrk="1" latinLnBrk="0" hangingPunct="1"/>
            <a:r>
              <a:rPr lang="en-US" dirty="0"/>
              <a:t>Refer to the handout for specific planning suggestions</a:t>
            </a:r>
          </a:p>
          <a:p>
            <a:r>
              <a:rPr lang="en-US" b="1" dirty="0"/>
              <a:t>TELL PARTICIPANTS:</a:t>
            </a:r>
          </a:p>
          <a:p>
            <a:r>
              <a:rPr lang="en-US" dirty="0"/>
              <a:t>Getting started is sometimes the hardest part.  A good first step is to talk to your school guidance counselor and learn about the resources they have available to help you.  Be sure you are on distribution lists at your school for information that is provided to juniors and seniors and review everything you receive.  Talk to your parents about what you will do and what they may need to help you to do.  </a:t>
            </a:r>
            <a:endParaRPr lang="en-US" b="1" dirty="0"/>
          </a:p>
          <a:p>
            <a:pPr algn="r"/>
            <a:r>
              <a:rPr lang="en-US" b="1" dirty="0"/>
              <a:t>NEXT SLIDE </a:t>
            </a:r>
            <a:r>
              <a:rPr lang="en-US" b="1"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36</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pPr rtl="0" eaLnBrk="1" latinLnBrk="0" hangingPunct="1"/>
            <a:r>
              <a:rPr lang="en-US" b="1" dirty="0"/>
              <a:t>TO THE PRESENTER:</a:t>
            </a:r>
            <a:endParaRPr lang="en-US" dirty="0"/>
          </a:p>
          <a:p>
            <a:pPr rtl="0" eaLnBrk="1" latinLnBrk="0" hangingPunct="1"/>
            <a:r>
              <a:rPr lang="en-US" dirty="0"/>
              <a:t>This is a connection to post-secondary transition goals in the IEP.  </a:t>
            </a:r>
          </a:p>
          <a:p>
            <a:r>
              <a:rPr lang="en-US" b="1" dirty="0"/>
              <a:t>TELL PARTICIPANTS:</a:t>
            </a:r>
          </a:p>
          <a:p>
            <a:r>
              <a:rPr lang="en-US" dirty="0"/>
              <a:t>Part of your</a:t>
            </a:r>
            <a:r>
              <a:rPr lang="en-US" baseline="0" dirty="0"/>
              <a:t> planning involves deciding on your goals.  We’ve talked about what you want your life to look like in the future but now it’s time to write down some specific goals for the kind of job/career you want and the level of education it will require.  Your IEP (Individual Education Program) includes post-secondary goals.  Talk to your teacher or the educational diagnostician at your school to find out what has been written into your IEP to make sure they represent what you want to do in the future.  </a:t>
            </a:r>
            <a:endParaRPr lang="en-US" dirty="0"/>
          </a:p>
          <a:p>
            <a:endParaRPr lang="en-US" dirty="0"/>
          </a:p>
          <a:p>
            <a:pPr algn="r"/>
            <a:r>
              <a:rPr lang="en-US" b="1" dirty="0"/>
              <a:t>NEXT SLIDE </a:t>
            </a:r>
            <a:r>
              <a:rPr lang="en-US" b="1" dirty="0">
                <a:sym typeface="Wingdings"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37</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pPr rtl="0" eaLnBrk="1" latinLnBrk="0" hangingPunct="1"/>
            <a:r>
              <a:rPr lang="en-US" b="1" dirty="0"/>
              <a:t>TO THE PRESENTER:</a:t>
            </a:r>
            <a:endParaRPr lang="en-US" dirty="0"/>
          </a:p>
          <a:p>
            <a:pPr rtl="0" eaLnBrk="1" latinLnBrk="0" hangingPunct="1"/>
            <a:r>
              <a:rPr lang="en-US" dirty="0"/>
              <a:t>Be prepared to talk to students individually about their graduation plan and their transcript.  </a:t>
            </a:r>
          </a:p>
          <a:p>
            <a:r>
              <a:rPr lang="en-US" b="1" dirty="0"/>
              <a:t>TELL PARTICIPANTS:</a:t>
            </a:r>
          </a:p>
          <a:p>
            <a:r>
              <a:rPr lang="en-US" dirty="0"/>
              <a:t>College expectations are much</a:t>
            </a:r>
            <a:r>
              <a:rPr lang="en-US" baseline="0" dirty="0"/>
              <a:t> higher than high school expectations.  Be sure you are taking courses that will prepare you for college.  Review your transcript and work with your school counselor and teachers to identify your academic strengths and weaknesses. You should understand how your learning difficulties affect your ability to be successful in academic classes (English, math, science, and social studies). Find out about the accommodations that are being provided for you and how they help you academically. Develop your study habits, time management skills, and your ability to advocate for yourself.   </a:t>
            </a:r>
            <a:endParaRPr lang="en-US" dirty="0"/>
          </a:p>
          <a:p>
            <a:endParaRPr lang="en-US" dirty="0"/>
          </a:p>
          <a:p>
            <a:pPr algn="r"/>
            <a:r>
              <a:rPr lang="en-US" b="1" dirty="0"/>
              <a:t>NEXT SLIDE </a:t>
            </a:r>
            <a:r>
              <a:rPr lang="en-US" b="1"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38</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pPr rtl="0" eaLnBrk="1" latinLnBrk="0" hangingPunct="1"/>
            <a:r>
              <a:rPr lang="en-US" b="1" dirty="0"/>
              <a:t>TO THE PRESENTER:</a:t>
            </a:r>
            <a:endParaRPr lang="en-US" dirty="0"/>
          </a:p>
          <a:p>
            <a:pPr rtl="0" eaLnBrk="1" latinLnBrk="0" hangingPunct="1"/>
            <a:r>
              <a:rPr lang="en-US" dirty="0"/>
              <a:t>Refer to the slide</a:t>
            </a:r>
          </a:p>
          <a:p>
            <a:r>
              <a:rPr lang="en-US" b="1" dirty="0"/>
              <a:t>TELL PARTICIPANTS:</a:t>
            </a:r>
          </a:p>
          <a:p>
            <a:r>
              <a:rPr lang="en-US" dirty="0"/>
              <a:t>While you have been in high school,</a:t>
            </a:r>
            <a:r>
              <a:rPr lang="en-US" baseline="0" dirty="0"/>
              <a:t> your parents and even your teachers have been your advocates. That means that they have watched over your progress in school and looked for ways to help you be successful.  Now it is your turn to advocate for yourself.  </a:t>
            </a:r>
          </a:p>
          <a:p>
            <a:r>
              <a:rPr lang="en-US" baseline="0" dirty="0"/>
              <a:t>One place to start is to learn about the nature of the disability that has allowed you to receive special education services.  Ask your teachers to help you understand how it affects your ability to learn.  Learn how to describe your disability, ask for help, and tell teachers what kind of help you need.  </a:t>
            </a:r>
            <a:endParaRPr lang="en-US" dirty="0"/>
          </a:p>
          <a:p>
            <a:endParaRPr lang="en-US" dirty="0"/>
          </a:p>
          <a:p>
            <a:pPr algn="r"/>
            <a:r>
              <a:rPr lang="en-US" b="1" dirty="0"/>
              <a:t>NEXT SLIDE </a:t>
            </a:r>
            <a:r>
              <a:rPr lang="en-US" b="1"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39</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r>
              <a:rPr lang="en-US" b="1" dirty="0"/>
              <a:t>TO THE PRESENTER:</a:t>
            </a:r>
          </a:p>
          <a:p>
            <a:r>
              <a:rPr lang="en-US" b="0" dirty="0"/>
              <a:t>Introduce</a:t>
            </a:r>
            <a:r>
              <a:rPr lang="en-US" b="0" baseline="0" dirty="0"/>
              <a:t> the agenda topic to participants.</a:t>
            </a:r>
          </a:p>
          <a:p>
            <a:r>
              <a:rPr lang="en-US" sz="1200" b="1" dirty="0"/>
              <a:t>TELL PARTICIPANTS:  </a:t>
            </a:r>
            <a:r>
              <a:rPr lang="en-US" sz="1200" dirty="0"/>
              <a:t>Going to college is big decision that should involve your parents and other important people in your life.  You also need to think about what attending college will mean for you and what you may need to consider to make the best decision for yourself.   </a:t>
            </a:r>
          </a:p>
          <a:p>
            <a:pPr defTabSz="931774">
              <a:spcAft>
                <a:spcPts val="0"/>
              </a:spcAft>
              <a:defRPr/>
            </a:pPr>
            <a:r>
              <a:rPr lang="en-US" b="1" dirty="0"/>
              <a:t>Optional ACTIVITY:  </a:t>
            </a:r>
          </a:p>
          <a:p>
            <a:pPr defTabSz="931774">
              <a:spcAft>
                <a:spcPts val="0"/>
              </a:spcAft>
              <a:defRPr/>
            </a:pPr>
            <a:r>
              <a:rPr lang="en-US" b="0" dirty="0"/>
              <a:t>This activity</a:t>
            </a:r>
            <a:r>
              <a:rPr lang="en-US" b="0" baseline="0" dirty="0"/>
              <a:t> requires access to </a:t>
            </a:r>
            <a:r>
              <a:rPr lang="en-US" b="1" i="1" dirty="0"/>
              <a:t>YouTube</a:t>
            </a:r>
            <a:r>
              <a:rPr lang="en-US" b="0" dirty="0"/>
              <a:t> on the internet.  </a:t>
            </a:r>
          </a:p>
          <a:p>
            <a:pPr defTabSz="931774">
              <a:spcAft>
                <a:spcPts val="0"/>
              </a:spcAft>
              <a:defRPr/>
            </a:pPr>
            <a:endParaRPr lang="en-US" sz="1200" b="1" dirty="0"/>
          </a:p>
          <a:p>
            <a:pPr defTabSz="931774">
              <a:spcAft>
                <a:spcPts val="0"/>
              </a:spcAft>
              <a:defRPr/>
            </a:pPr>
            <a:r>
              <a:rPr lang="en-US" b="1" kern="1200" baseline="0" dirty="0">
                <a:solidFill>
                  <a:schemeClr val="tx1"/>
                </a:solidFill>
                <a:latin typeface="+mn-lt"/>
                <a:ea typeface="+mn-ea"/>
                <a:cs typeface="+mn-cs"/>
              </a:rPr>
              <a:t>TELL PARTICIPANTS:  </a:t>
            </a:r>
            <a:r>
              <a:rPr lang="en-US" b="0" kern="1200" baseline="0" dirty="0">
                <a:solidFill>
                  <a:schemeClr val="tx1"/>
                </a:solidFill>
                <a:latin typeface="+mn-lt"/>
                <a:ea typeface="+mn-ea"/>
                <a:cs typeface="+mn-cs"/>
              </a:rPr>
              <a:t>Let’s listen some students talking about attending college. (Click on the word </a:t>
            </a:r>
            <a:r>
              <a:rPr lang="en-US" b="1" kern="1200" baseline="0" dirty="0">
                <a:solidFill>
                  <a:schemeClr val="tx1"/>
                </a:solidFill>
                <a:latin typeface="+mn-lt"/>
                <a:ea typeface="+mn-ea"/>
                <a:cs typeface="+mn-cs"/>
              </a:rPr>
              <a:t>“college” </a:t>
            </a:r>
            <a:r>
              <a:rPr lang="en-US" b="0" kern="1200" baseline="0" dirty="0">
                <a:solidFill>
                  <a:schemeClr val="tx1"/>
                </a:solidFill>
                <a:latin typeface="+mn-lt"/>
                <a:ea typeface="+mn-ea"/>
                <a:cs typeface="+mn-cs"/>
              </a:rPr>
              <a:t>on the slide.)  </a:t>
            </a:r>
            <a:endParaRPr lang="en-US" dirty="0"/>
          </a:p>
          <a:p>
            <a:r>
              <a:rPr lang="en-US" b="1" dirty="0"/>
              <a:t>NOTES:</a:t>
            </a:r>
          </a:p>
          <a:p>
            <a:pPr defTabSz="931774">
              <a:spcAft>
                <a:spcPts val="0"/>
              </a:spcAft>
              <a:defRPr/>
            </a:pPr>
            <a:r>
              <a:rPr lang="en-US" sz="1200" dirty="0"/>
              <a:t>The hyperlink for the word “college” on the slide should take you to a video from the </a:t>
            </a:r>
            <a:r>
              <a:rPr lang="en-US" sz="1200" b="1" dirty="0"/>
              <a:t>College.gov</a:t>
            </a:r>
            <a:r>
              <a:rPr lang="en-US" sz="1200" dirty="0"/>
              <a:t> video series. For this activity, the video titled </a:t>
            </a:r>
            <a:r>
              <a:rPr lang="en-US" sz="1200" b="1" dirty="0"/>
              <a:t>“Why Go: Tony” </a:t>
            </a:r>
            <a:r>
              <a:rPr lang="en-US" sz="1200" dirty="0"/>
              <a:t>was selected because the student in the video talks about being a struggling student. There are other videos to choose from.  If the hyperlink on the slide does not work, copy and paste the following link to your internet browser:  </a:t>
            </a:r>
            <a:r>
              <a:rPr lang="en-US" sz="1200" b="1" dirty="0"/>
              <a:t>http://www.youtube.com/user/collegedotgov?feature=mhw4 </a:t>
            </a:r>
            <a:endParaRPr lang="en-US" b="1" dirty="0"/>
          </a:p>
          <a:p>
            <a:endParaRPr lang="en-US" dirty="0"/>
          </a:p>
          <a:p>
            <a:pPr algn="r"/>
            <a:r>
              <a:rPr lang="en-US" b="1" dirty="0"/>
              <a:t>NEXT SLIDE </a:t>
            </a:r>
            <a:r>
              <a:rPr lang="en-US" b="1" dirty="0">
                <a:sym typeface="Wingdings" pitchFamily="2" charset="2"/>
              </a:rPr>
              <a:t></a:t>
            </a: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4</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pPr rtl="0" eaLnBrk="1" latinLnBrk="0" hangingPunct="1"/>
            <a:r>
              <a:rPr lang="en-US" b="1" dirty="0"/>
              <a:t>TO THE PRESENTER:</a:t>
            </a:r>
            <a:endParaRPr lang="en-US" dirty="0"/>
          </a:p>
          <a:p>
            <a:pPr rtl="0" eaLnBrk="1" latinLnBrk="0" hangingPunct="1"/>
            <a:r>
              <a:rPr lang="en-US" dirty="0"/>
              <a:t>Refer to the slide</a:t>
            </a:r>
          </a:p>
          <a:p>
            <a:r>
              <a:rPr lang="en-US" b="1" dirty="0"/>
              <a:t>TELL PARTICIPANTS:</a:t>
            </a:r>
          </a:p>
          <a:p>
            <a:r>
              <a:rPr lang="en-US" dirty="0"/>
              <a:t>The most important</a:t>
            </a:r>
            <a:r>
              <a:rPr lang="en-US" baseline="0" dirty="0"/>
              <a:t> people in your plans to attend college are the members of your family, especially your parents.  All of the school staff and other professionals who have helped you graduate from high school are only temporary.  Your parents are permanent and will always be a part of your life.  You may not always agree on what you should do, but they are your primary supporters.  </a:t>
            </a:r>
          </a:p>
          <a:p>
            <a:r>
              <a:rPr lang="en-US" baseline="0" dirty="0"/>
              <a:t>You may need to ask your parents to sit down and talk to you about what you want to do.  You want to ask for their support but don’t expect them to do everything for you.  Ultimately, it is your responsibility to find a college, complete the application process, talk to advisors, find out where you will be able to get help, and so forth.  Now is the time to begin building an adult relationship with your parents and showing them that you can be trusted to make decisions for yourself with their help.  </a:t>
            </a:r>
          </a:p>
          <a:p>
            <a:endParaRPr lang="en-US" dirty="0"/>
          </a:p>
          <a:p>
            <a:pPr algn="r"/>
            <a:r>
              <a:rPr lang="en-US" b="1" dirty="0"/>
              <a:t>NEXT SLIDE </a:t>
            </a:r>
            <a:r>
              <a:rPr lang="en-US" b="1"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40</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pPr rtl="0" eaLnBrk="1" latinLnBrk="0" hangingPunct="1"/>
            <a:r>
              <a:rPr lang="en-US" b="1" dirty="0"/>
              <a:t>TO THE PRESENTER:</a:t>
            </a:r>
            <a:endParaRPr lang="en-US" dirty="0"/>
          </a:p>
          <a:p>
            <a:pPr rtl="0" eaLnBrk="1" latinLnBrk="0" hangingPunct="1"/>
            <a:r>
              <a:rPr lang="en-US" dirty="0"/>
              <a:t>Refer to slide</a:t>
            </a:r>
          </a:p>
          <a:p>
            <a:r>
              <a:rPr lang="en-US" b="1" dirty="0"/>
              <a:t>TELL PARTICIPANTS:</a:t>
            </a:r>
          </a:p>
          <a:p>
            <a:r>
              <a:rPr lang="en-US" dirty="0"/>
              <a:t>You</a:t>
            </a:r>
            <a:r>
              <a:rPr lang="en-US" baseline="0" dirty="0"/>
              <a:t> should have attended at least one ARD meeting to talk about your IEP or Individual Education Program.  You should be an active participant in this meeting because it is entirely about you and what your high school education will look like.  You should be able to tell the ARD committee about your interests, your goals and hopes for the future and what kind of help you need in order to be successful in school.  The level of your participation in the ARD meeting will vary but at the very least you should attend and be able to introduce yourself to the members of the ARD committee.  If you are under the age of 18, your parents have the right to speak for you in the ARD meeting.  After you turn 18, this right becomes yours and you become a full member of the ARD committee.  </a:t>
            </a:r>
          </a:p>
          <a:p>
            <a:r>
              <a:rPr lang="en-US" b="1" dirty="0"/>
              <a:t>OPTIONAL ACTIVITY:  </a:t>
            </a:r>
          </a:p>
          <a:p>
            <a:r>
              <a:rPr lang="en-US" b="0" dirty="0"/>
              <a:t>A sorting activity has been included in the</a:t>
            </a:r>
            <a:r>
              <a:rPr lang="en-US" b="0" baseline="0" dirty="0"/>
              <a:t> presenters resources.  Print the activity pages and cut each card apart.  Group cards by the three categories of Motivation, Preparation, and Self-Advocacy and have students sort them under the heading cards (Successful Students and Unsuccessful Students). </a:t>
            </a:r>
            <a:endParaRPr lang="en-US" b="0" dirty="0"/>
          </a:p>
          <a:p>
            <a:pPr algn="r"/>
            <a:r>
              <a:rPr lang="en-US" b="1" dirty="0"/>
              <a:t>NEXT SLIDE </a:t>
            </a:r>
            <a:r>
              <a:rPr lang="en-US" b="1"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41</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pPr rtl="0" eaLnBrk="1" latinLnBrk="0" hangingPunct="1"/>
            <a:r>
              <a:rPr lang="en-US" b="1" dirty="0"/>
              <a:t>TO THE PRESENTER:</a:t>
            </a:r>
            <a:endParaRPr lang="en-US" dirty="0"/>
          </a:p>
          <a:p>
            <a:pPr rtl="0" eaLnBrk="1" latinLnBrk="0" hangingPunct="1"/>
            <a:r>
              <a:rPr lang="en-US" dirty="0"/>
              <a:t>Refer to slide</a:t>
            </a:r>
          </a:p>
          <a:p>
            <a:r>
              <a:rPr lang="en-US" b="1" dirty="0"/>
              <a:t>TELL PARTICIPANTS:</a:t>
            </a:r>
          </a:p>
          <a:p>
            <a:r>
              <a:rPr lang="en-US" dirty="0"/>
              <a:t>As we have said</a:t>
            </a:r>
            <a:r>
              <a:rPr lang="en-US" baseline="0" dirty="0"/>
              <a:t> multiple times, your school counselor is a valuable resource in planning for college.  They can help you find out about application deadlines, courses and grades needed for admission, and other college entrance requirements such as the ACT, SAT, or THEA.  </a:t>
            </a:r>
            <a:endParaRPr lang="en-US" dirty="0"/>
          </a:p>
          <a:p>
            <a:endParaRPr lang="en-US" dirty="0"/>
          </a:p>
          <a:p>
            <a:pPr algn="r"/>
            <a:r>
              <a:rPr lang="en-US" b="1" dirty="0"/>
              <a:t>NEXT SLIDE </a:t>
            </a:r>
            <a:r>
              <a:rPr lang="en-US" b="1"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42</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pPr rtl="0" eaLnBrk="1" latinLnBrk="0" hangingPunct="1"/>
            <a:r>
              <a:rPr lang="en-US" b="1" dirty="0"/>
              <a:t>TO THE PRESENTER:</a:t>
            </a:r>
            <a:endParaRPr lang="en-US" dirty="0"/>
          </a:p>
          <a:p>
            <a:pPr rtl="0" eaLnBrk="1" latinLnBrk="0" hangingPunct="1"/>
            <a:r>
              <a:rPr lang="en-US" dirty="0"/>
              <a:t>Refer to slide.</a:t>
            </a:r>
          </a:p>
          <a:p>
            <a:r>
              <a:rPr lang="en-US" b="1" dirty="0"/>
              <a:t>TELL PARTICIPANTS:</a:t>
            </a:r>
          </a:p>
          <a:p>
            <a:r>
              <a:rPr lang="en-US" dirty="0"/>
              <a:t>Your counselor can</a:t>
            </a:r>
            <a:r>
              <a:rPr lang="en-US" baseline="0" dirty="0"/>
              <a:t> help you find out about college and career fairs and help you arrange visits to colleges, universities, or other post-secondary institutions of interest to you.  You will also want to put together a portfolio or folder with information you will need to apply for and enroll in college.  You may want to include documentation of your disability, a copy of your high school transcript, letters of recommendation, relevant medical records, and other paperwork that tells the story of your high school education.  </a:t>
            </a:r>
            <a:endParaRPr lang="en-US" dirty="0"/>
          </a:p>
          <a:p>
            <a:pPr algn="r"/>
            <a:r>
              <a:rPr lang="en-US" b="1" dirty="0"/>
              <a:t>NEXT SLIDE </a:t>
            </a:r>
            <a:r>
              <a:rPr lang="en-US" b="1"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43</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pPr rtl="0" eaLnBrk="1" latinLnBrk="0" hangingPunct="1"/>
            <a:r>
              <a:rPr lang="en-US" b="1" dirty="0"/>
              <a:t>TO THE PRESENTER:</a:t>
            </a:r>
            <a:endParaRPr lang="en-US" dirty="0"/>
          </a:p>
          <a:p>
            <a:pPr rtl="0" eaLnBrk="1" latinLnBrk="0" hangingPunct="1"/>
            <a:r>
              <a:rPr lang="en-US" dirty="0"/>
              <a:t>You may want to gather more information about the SAT for this discussion. </a:t>
            </a:r>
          </a:p>
          <a:p>
            <a:r>
              <a:rPr lang="en-US" b="1" dirty="0"/>
              <a:t>TELL PARTICIPANTS:</a:t>
            </a:r>
          </a:p>
          <a:p>
            <a:r>
              <a:rPr lang="en-US" dirty="0"/>
              <a:t>One of the requirements</a:t>
            </a:r>
            <a:r>
              <a:rPr lang="en-US" baseline="0" dirty="0"/>
              <a:t> for attending college will be successful performance on one or more college entrance exams.  First let’s talk about the SAT.  This is an achievement test that may be given at a location other than your school on a Saturday or during the summer. The SAT measures your reading skills, math problem-solving skills and writing skills.  Colleges will typically require a certain score on this test as a requirement for acceptance and enrollment.  </a:t>
            </a:r>
          </a:p>
          <a:p>
            <a:r>
              <a:rPr lang="en-US" dirty="0"/>
              <a:t>Accommodations for students with disabilities are available upon request.  Be sure to review the procedures for requesting accommodations with your parents, counselors, or teachers before you register for the test.  </a:t>
            </a:r>
          </a:p>
          <a:p>
            <a:endParaRPr lang="en-US" dirty="0"/>
          </a:p>
          <a:p>
            <a:pPr algn="r"/>
            <a:r>
              <a:rPr lang="en-US" b="1" dirty="0"/>
              <a:t>NEXT SLIDE </a:t>
            </a:r>
            <a:r>
              <a:rPr lang="en-US" b="1"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44</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pPr rtl="0" eaLnBrk="1" latinLnBrk="0" hangingPunct="1"/>
            <a:r>
              <a:rPr lang="en-US" b="1" dirty="0"/>
              <a:t>TO THE PRESENTER:</a:t>
            </a:r>
            <a:endParaRPr lang="en-US" dirty="0"/>
          </a:p>
          <a:p>
            <a:pPr rtl="0" eaLnBrk="1" latinLnBrk="0" hangingPunct="1"/>
            <a:r>
              <a:rPr lang="en-US" dirty="0"/>
              <a:t>You may want to gather more information about the PSAT for this discussion. </a:t>
            </a:r>
          </a:p>
          <a:p>
            <a:r>
              <a:rPr lang="en-US" b="1" dirty="0"/>
              <a:t>TELL PARTICIPANTS:</a:t>
            </a:r>
          </a:p>
          <a:p>
            <a:r>
              <a:rPr lang="en-US" dirty="0"/>
              <a:t>The</a:t>
            </a:r>
            <a:r>
              <a:rPr lang="en-US" baseline="0" dirty="0"/>
              <a:t> PSAT is a </a:t>
            </a:r>
            <a:r>
              <a:rPr lang="en-US" dirty="0"/>
              <a:t>companion</a:t>
            </a:r>
            <a:r>
              <a:rPr lang="en-US" baseline="0" dirty="0"/>
              <a:t> to the SAT.  Students in grades 10 and 11 take the PSAT before taking the SAT.  This achievement test measures the same skills as the SAT and predicts how well you will perform on the SAT.</a:t>
            </a:r>
          </a:p>
          <a:p>
            <a:r>
              <a:rPr lang="en-US" dirty="0"/>
              <a:t>Accommodations for students with disabilities are available upon request just as they are for the SAT.  Talk to your school counselor or teachers about appropriate accommodations before you register for the test.   </a:t>
            </a:r>
          </a:p>
          <a:p>
            <a:endParaRPr lang="en-US" dirty="0"/>
          </a:p>
          <a:p>
            <a:pPr algn="r"/>
            <a:r>
              <a:rPr lang="en-US" b="1" dirty="0"/>
              <a:t>NEXT SLIDE </a:t>
            </a:r>
            <a:r>
              <a:rPr lang="en-US" b="1"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45</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pPr rtl="0" eaLnBrk="1" latinLnBrk="0" hangingPunct="1"/>
            <a:r>
              <a:rPr lang="en-US" b="1" dirty="0"/>
              <a:t>TO THE PRESENTER:</a:t>
            </a:r>
            <a:endParaRPr lang="en-US" dirty="0"/>
          </a:p>
          <a:p>
            <a:pPr rtl="0" eaLnBrk="1" latinLnBrk="0" hangingPunct="1"/>
            <a:r>
              <a:rPr lang="en-US" dirty="0"/>
              <a:t>You may want to gather more information about the ACT for this discussion. </a:t>
            </a:r>
          </a:p>
          <a:p>
            <a:r>
              <a:rPr lang="en-US" b="1" dirty="0"/>
              <a:t>TELL PARTICIPANTS:</a:t>
            </a:r>
          </a:p>
          <a:p>
            <a:r>
              <a:rPr lang="en-US" b="0" dirty="0"/>
              <a:t>The</a:t>
            </a:r>
            <a:r>
              <a:rPr lang="en-US" b="0" baseline="0" dirty="0"/>
              <a:t> ACT is similar to the SAT but measures a broader set of knowledge and skills. The ACT includes tests for English, math, reading, science and writing.  Some colleges will require the SAT, some will require the ACT, and some may require both.  </a:t>
            </a:r>
          </a:p>
          <a:p>
            <a:r>
              <a:rPr lang="en-US" dirty="0"/>
              <a:t>Just as on the SAT, accommodations for students with disabilities are available upon request.  An again you should review the procedures for requesting accommodations with your parents, counselors, or teachers before you register for the test.  </a:t>
            </a:r>
          </a:p>
          <a:p>
            <a:pPr algn="r"/>
            <a:r>
              <a:rPr lang="en-US" b="1" dirty="0"/>
              <a:t>NEXT SLIDE </a:t>
            </a:r>
            <a:r>
              <a:rPr lang="en-US" b="1"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46</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pPr rtl="0" eaLnBrk="1" latinLnBrk="0" hangingPunct="1"/>
            <a:r>
              <a:rPr lang="en-US" b="1" dirty="0"/>
              <a:t>TO THE PRESENTER:</a:t>
            </a:r>
            <a:endParaRPr lang="en-US" dirty="0"/>
          </a:p>
          <a:p>
            <a:pPr rtl="0" eaLnBrk="1" latinLnBrk="0" hangingPunct="1"/>
            <a:r>
              <a:rPr lang="en-US" dirty="0"/>
              <a:t>You may want to gather more information about the Texas Success Initiative for this discussion. </a:t>
            </a:r>
          </a:p>
          <a:p>
            <a:r>
              <a:rPr lang="en-US" b="1" dirty="0"/>
              <a:t>TELL PARTICIPANTS:</a:t>
            </a:r>
          </a:p>
          <a:p>
            <a:r>
              <a:rPr lang="en-US" b="0" dirty="0"/>
              <a:t>The</a:t>
            </a:r>
            <a:r>
              <a:rPr lang="en-US" b="0" baseline="0" dirty="0"/>
              <a:t> TSI is a state developed assessment designed to assess the abilities of students entering college for the first time.  This test includes reading, mathematics, and writing and is intended to ensure that Texas college students possess the knowledge and skills necessary for success in higher education and other post-secondary education opportunities. </a:t>
            </a:r>
          </a:p>
          <a:p>
            <a:r>
              <a:rPr lang="en-US" b="0" baseline="0" dirty="0"/>
              <a:t>The test are online and are not timed. </a:t>
            </a:r>
            <a:endParaRPr lang="en-US" b="1" dirty="0"/>
          </a:p>
          <a:p>
            <a:r>
              <a:rPr lang="en-US" dirty="0"/>
              <a:t>Alternate testing arrangements are available for students with disabilities.  Talk to your college advisor and/or the college disability support services office for information on how to request appropriate accommodations. </a:t>
            </a:r>
          </a:p>
          <a:p>
            <a:pPr algn="r"/>
            <a:r>
              <a:rPr lang="en-US" b="1" dirty="0"/>
              <a:t>NEXT SLIDE </a:t>
            </a:r>
            <a:r>
              <a:rPr lang="en-US" b="1"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47</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pPr rtl="0" eaLnBrk="1" latinLnBrk="0" hangingPunct="1"/>
            <a:r>
              <a:rPr lang="en-US" b="1" dirty="0"/>
              <a:t>HANDOUT:</a:t>
            </a:r>
          </a:p>
          <a:p>
            <a:pPr rtl="0" eaLnBrk="1" latinLnBrk="0" hangingPunct="1"/>
            <a:r>
              <a:rPr lang="en-US" dirty="0"/>
              <a:t>“HEATH Financial Aid Information”</a:t>
            </a:r>
          </a:p>
          <a:p>
            <a:pPr rtl="0" eaLnBrk="1" latinLnBrk="0" hangingPunct="1"/>
            <a:r>
              <a:rPr lang="en-US" b="1" dirty="0"/>
              <a:t>TO THE PRESENTER:</a:t>
            </a:r>
            <a:endParaRPr lang="en-US" dirty="0"/>
          </a:p>
          <a:p>
            <a:pPr rtl="0" eaLnBrk="1" latinLnBrk="0" hangingPunct="1"/>
            <a:r>
              <a:rPr lang="en-US" dirty="0"/>
              <a:t>Read the handout to become more familiar with the financial aids options discussed in this section.</a:t>
            </a:r>
          </a:p>
          <a:p>
            <a:r>
              <a:rPr lang="en-US" b="1" dirty="0"/>
              <a:t>TELL PARTICIPANTS:</a:t>
            </a:r>
          </a:p>
          <a:p>
            <a:r>
              <a:rPr lang="en-US" dirty="0"/>
              <a:t>Perhaps the biggest barrier to attending college is how to pay for tuition, fees,</a:t>
            </a:r>
            <a:r>
              <a:rPr lang="en-US" baseline="0" dirty="0"/>
              <a:t> books, and living expenses. There are a number of ways to pay for a college education but it may take a lot of research and effort to find available funds.</a:t>
            </a:r>
            <a:endParaRPr lang="en-US" dirty="0"/>
          </a:p>
          <a:p>
            <a:r>
              <a:rPr lang="en-US" b="1" dirty="0"/>
              <a:t>NOTE: </a:t>
            </a:r>
            <a:r>
              <a:rPr lang="en-US" dirty="0"/>
              <a:t>“HEATH Financial Aid Information” </a:t>
            </a:r>
            <a:r>
              <a:rPr lang="en-US" b="0" baseline="0" dirty="0"/>
              <a:t>is updated in January of each year.  Check the HEATH website for the most current version at </a:t>
            </a:r>
            <a:r>
              <a:rPr lang="en-US" b="0" baseline="0" dirty="0">
                <a:hlinkClick r:id="rId3"/>
              </a:rPr>
              <a:t>http://www.heath.gwu.edu/index.php?option=com_content&amp;task=view&amp;id=1211&amp;Itemid=69</a:t>
            </a:r>
            <a:endParaRPr lang="en-US" b="0" baseline="0" dirty="0"/>
          </a:p>
          <a:p>
            <a:r>
              <a:rPr lang="en-US" b="0" baseline="0" dirty="0"/>
              <a:t>  </a:t>
            </a:r>
            <a:endParaRPr lang="en-US" b="0" dirty="0"/>
          </a:p>
          <a:p>
            <a:endParaRPr lang="en-US" b="1" dirty="0"/>
          </a:p>
          <a:p>
            <a:endParaRPr lang="en-US" dirty="0"/>
          </a:p>
          <a:p>
            <a:pPr algn="r"/>
            <a:r>
              <a:rPr lang="en-US" b="1" dirty="0"/>
              <a:t>NEXT SLIDE </a:t>
            </a:r>
            <a:r>
              <a:rPr lang="en-US" b="1"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48</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pPr rtl="0" eaLnBrk="1" latinLnBrk="0" hangingPunct="1"/>
            <a:r>
              <a:rPr lang="en-US" b="1" dirty="0"/>
              <a:t>HANDOUT:</a:t>
            </a:r>
          </a:p>
          <a:p>
            <a:pPr rtl="0" eaLnBrk="1" latinLnBrk="0" hangingPunct="1"/>
            <a:r>
              <a:rPr lang="en-US" dirty="0"/>
              <a:t>“HEATH Financial Aid Information”</a:t>
            </a:r>
          </a:p>
          <a:p>
            <a:pPr rtl="0" eaLnBrk="1" latinLnBrk="0" hangingPunct="1"/>
            <a:r>
              <a:rPr lang="en-US" b="1" dirty="0"/>
              <a:t>TO THE PRESENTER:</a:t>
            </a:r>
            <a:endParaRPr lang="en-US" dirty="0"/>
          </a:p>
          <a:p>
            <a:pPr rtl="0" eaLnBrk="1" latinLnBrk="0" hangingPunct="1"/>
            <a:r>
              <a:rPr lang="en-US" dirty="0"/>
              <a:t>Read the handout to become more familiar with the financial aids options discussed in this section.</a:t>
            </a:r>
          </a:p>
          <a:p>
            <a:pPr rtl="0" eaLnBrk="1" latinLnBrk="0" hangingPunct="1"/>
            <a:r>
              <a:rPr lang="en-US" b="1" dirty="0"/>
              <a:t>TELL PARTICIPANTS:</a:t>
            </a:r>
          </a:p>
          <a:p>
            <a:r>
              <a:rPr lang="en-US" dirty="0"/>
              <a:t>Many parents set up a savings account when their children are young to begin</a:t>
            </a:r>
            <a:r>
              <a:rPr lang="en-US" baseline="0" dirty="0"/>
              <a:t> saving money to pay for college.  However, rarely does this kind of savings account cover all of the expenses that come with getting a college education.  Most students will need to access multiple resources to pay for college.  The best way to prepare is to consider it a partnership between students, parents, colleges, state and federal governments, and other public and private resources.  </a:t>
            </a:r>
            <a:endParaRPr lang="en-US" dirty="0"/>
          </a:p>
          <a:p>
            <a:endParaRPr lang="en-US" b="1" dirty="0"/>
          </a:p>
          <a:p>
            <a:endParaRPr lang="en-US" dirty="0"/>
          </a:p>
          <a:p>
            <a:pPr algn="r"/>
            <a:r>
              <a:rPr lang="en-US" b="1" dirty="0"/>
              <a:t>NEXT SLIDE </a:t>
            </a:r>
            <a:r>
              <a:rPr lang="en-US" b="1"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49</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r>
              <a:rPr lang="en-US" b="1" dirty="0"/>
              <a:t>TO THE PRESENTER:</a:t>
            </a:r>
            <a:r>
              <a:rPr lang="en-US" b="1" baseline="0" dirty="0"/>
              <a:t>  </a:t>
            </a:r>
          </a:p>
          <a:p>
            <a:r>
              <a:rPr lang="en-US" sz="1200" dirty="0"/>
              <a:t>Focus your discussion on the highlighted portions of the slide bullets.  </a:t>
            </a:r>
          </a:p>
          <a:p>
            <a:r>
              <a:rPr lang="en-US" sz="1200" b="1" dirty="0"/>
              <a:t>TELL PARTICIPANTS: </a:t>
            </a:r>
            <a:endParaRPr lang="en-US" sz="1200" dirty="0"/>
          </a:p>
          <a:p>
            <a:r>
              <a:rPr lang="en-US" sz="1200" dirty="0"/>
              <a:t>The United States has gone through many changes over the years.  For most of our nation’s early years, farming was how most people made a living.  Beginning in the late 1800’s and continuing into the 1900’s, people began making a living by moving to cities and working at factories and in jobs related to the manufacturing industry.  With the introduction of the computer and then the internet, our country entered the 21</a:t>
            </a:r>
            <a:r>
              <a:rPr lang="en-US" sz="1200" baseline="30000" dirty="0"/>
              <a:t>st</a:t>
            </a:r>
            <a:r>
              <a:rPr lang="en-US" sz="1200" dirty="0"/>
              <a:t> century (year 2000) as an information or knowledge based economy.  </a:t>
            </a:r>
          </a:p>
          <a:p>
            <a:r>
              <a:rPr lang="en-US" sz="1200" dirty="0"/>
              <a:t>Forty years ago, a high school education was the most common requirement for employment that would support an individual and their family.  Today, however, a college education </a:t>
            </a:r>
            <a:r>
              <a:rPr lang="en-US" dirty="0"/>
              <a:t>serves as a gateway to better employment options and more opportunities</a:t>
            </a:r>
            <a:r>
              <a:rPr lang="en-US" baseline="0" dirty="0"/>
              <a:t> for higher earnings and better benefits.</a:t>
            </a:r>
            <a:endParaRPr lang="en-US" sz="1200" dirty="0"/>
          </a:p>
          <a:p>
            <a:r>
              <a:rPr lang="en-US" b="1" dirty="0"/>
              <a:t>NOTES:</a:t>
            </a:r>
          </a:p>
          <a:p>
            <a:r>
              <a:rPr lang="en-US" dirty="0"/>
              <a:t>Review</a:t>
            </a:r>
            <a:r>
              <a:rPr lang="en-US" baseline="0" dirty="0"/>
              <a:t> the article </a:t>
            </a:r>
            <a:r>
              <a:rPr lang="en-US" b="1" i="1" baseline="0" dirty="0"/>
              <a:t>Importance of College Education – Why it is Important to go to College </a:t>
            </a:r>
            <a:r>
              <a:rPr lang="en-US" baseline="0" dirty="0"/>
              <a:t>(Jeff McGuire)    http://www.collegeview.com/importance_of_college_education.html </a:t>
            </a:r>
            <a:endParaRPr lang="en-US" dirty="0"/>
          </a:p>
          <a:p>
            <a:pPr algn="r"/>
            <a:r>
              <a:rPr lang="en-US" b="1" dirty="0"/>
              <a:t>NEXT SLIDE </a:t>
            </a:r>
            <a:r>
              <a:rPr lang="en-US" b="1" dirty="0">
                <a:sym typeface="Wingdings" pitchFamily="2" charset="2"/>
              </a:rPr>
              <a:t></a:t>
            </a: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5</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pPr rtl="0" eaLnBrk="1" latinLnBrk="0" hangingPunct="1"/>
            <a:r>
              <a:rPr lang="en-US" b="1" dirty="0"/>
              <a:t>HANDOUT:</a:t>
            </a:r>
          </a:p>
          <a:p>
            <a:pPr rtl="0" eaLnBrk="1" latinLnBrk="0" hangingPunct="1"/>
            <a:r>
              <a:rPr lang="en-US" dirty="0"/>
              <a:t>“HEATH Financial Aid Information”</a:t>
            </a:r>
          </a:p>
          <a:p>
            <a:pPr rtl="0" eaLnBrk="1" latinLnBrk="0" hangingPunct="1"/>
            <a:r>
              <a:rPr lang="en-US" b="1" dirty="0"/>
              <a:t>TO THE PRESENTER:</a:t>
            </a:r>
            <a:endParaRPr lang="en-US" dirty="0"/>
          </a:p>
          <a:p>
            <a:pPr rtl="0" eaLnBrk="1" latinLnBrk="0" hangingPunct="1"/>
            <a:r>
              <a:rPr lang="en-US" dirty="0"/>
              <a:t>Read the handout to become more familiar with the financial aids options discussed in this section.</a:t>
            </a:r>
          </a:p>
          <a:p>
            <a:r>
              <a:rPr lang="en-US" b="1" dirty="0"/>
              <a:t>TELL PARTICIPANTS:</a:t>
            </a:r>
          </a:p>
          <a:p>
            <a:r>
              <a:rPr lang="en-US" dirty="0"/>
              <a:t>There</a:t>
            </a:r>
            <a:r>
              <a:rPr lang="en-US" baseline="0" dirty="0"/>
              <a:t> are four basic sources of college money.  </a:t>
            </a:r>
          </a:p>
          <a:p>
            <a:r>
              <a:rPr lang="en-US" baseline="0" dirty="0"/>
              <a:t>First are </a:t>
            </a:r>
            <a:r>
              <a:rPr lang="en-US" b="1" baseline="0" dirty="0"/>
              <a:t>scholarships</a:t>
            </a:r>
            <a:r>
              <a:rPr lang="en-US" baseline="0" dirty="0"/>
              <a:t>.  This is considered “free money” because it usually doesn’t have to be paid back.  Scholarships are specific amounts of money given to applicants who meet a certain set of requirements.  </a:t>
            </a:r>
          </a:p>
          <a:p>
            <a:r>
              <a:rPr lang="en-US" b="1" baseline="0" dirty="0"/>
              <a:t>Grants</a:t>
            </a:r>
            <a:r>
              <a:rPr lang="en-US" baseline="0" dirty="0"/>
              <a:t> are also considered “free money” because they do not have to be paid back.  Grants are awarded based on financial need.  </a:t>
            </a:r>
          </a:p>
          <a:p>
            <a:r>
              <a:rPr lang="en-US" baseline="0" dirty="0"/>
              <a:t>A </a:t>
            </a:r>
            <a:r>
              <a:rPr lang="en-US" b="1" baseline="0" dirty="0"/>
              <a:t>loan</a:t>
            </a:r>
            <a:r>
              <a:rPr lang="en-US" baseline="0" dirty="0"/>
              <a:t> is money that you borrow based on financial need.  Loans must be paid back but usually not until after you have graduated from college.  </a:t>
            </a:r>
          </a:p>
          <a:p>
            <a:r>
              <a:rPr lang="en-US" b="1" baseline="0" dirty="0"/>
              <a:t>Work-study</a:t>
            </a:r>
            <a:r>
              <a:rPr lang="en-US" baseline="0" dirty="0"/>
              <a:t> requires a student to work in a part-time job on campus in exchange for tuition and fees. Students are usually required to work a specific number of hours and take a certain number of classes. </a:t>
            </a:r>
          </a:p>
          <a:p>
            <a:endParaRPr lang="en-US" dirty="0"/>
          </a:p>
          <a:p>
            <a:pPr algn="r"/>
            <a:r>
              <a:rPr lang="en-US" b="1" dirty="0"/>
              <a:t>NEXT SLIDE </a:t>
            </a:r>
            <a:r>
              <a:rPr lang="en-US" b="1"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50</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pPr rtl="0" eaLnBrk="1" latinLnBrk="0" hangingPunct="1"/>
            <a:r>
              <a:rPr lang="en-US" b="1" dirty="0"/>
              <a:t>HANDOUT:</a:t>
            </a:r>
          </a:p>
          <a:p>
            <a:pPr rtl="0" eaLnBrk="1" latinLnBrk="0" hangingPunct="1"/>
            <a:r>
              <a:rPr lang="en-US" dirty="0"/>
              <a:t>“HEATH Financial Aid Information”</a:t>
            </a:r>
          </a:p>
          <a:p>
            <a:pPr rtl="0" eaLnBrk="1" latinLnBrk="0" hangingPunct="1"/>
            <a:r>
              <a:rPr lang="en-US" b="1" dirty="0"/>
              <a:t>TO THE PRESENTER:</a:t>
            </a:r>
            <a:endParaRPr lang="en-US" dirty="0"/>
          </a:p>
          <a:p>
            <a:pPr rtl="0" eaLnBrk="1" latinLnBrk="0" hangingPunct="1"/>
            <a:r>
              <a:rPr lang="en-US" dirty="0"/>
              <a:t>Read the handout to become more familiar with the financial aids options discussed in this section.</a:t>
            </a:r>
          </a:p>
          <a:p>
            <a:r>
              <a:rPr lang="en-US" b="1" dirty="0"/>
              <a:t>TELL PARTICIPANTS:</a:t>
            </a:r>
          </a:p>
          <a:p>
            <a:r>
              <a:rPr lang="en-US" b="0" dirty="0"/>
              <a:t>Often</a:t>
            </a:r>
            <a:r>
              <a:rPr lang="en-US" b="0" baseline="0" dirty="0"/>
              <a:t> students overlook resources for financial aid available in their own community.  Many businesses and community organizations offer scholarships and grants to local students and children or grandchildren of their members or employees. Encourage your parents to find out if their employer or organizations to which they belong offer scholarships.  These scholarships may not be as large as some but can be combined with other resources to meet the financial obligations associated with college.</a:t>
            </a:r>
            <a:endParaRPr lang="en-US" b="1" dirty="0"/>
          </a:p>
          <a:p>
            <a:endParaRPr lang="en-US" dirty="0"/>
          </a:p>
          <a:p>
            <a:pPr algn="r"/>
            <a:r>
              <a:rPr lang="en-US" b="1" dirty="0"/>
              <a:t>NEXT SLIDE </a:t>
            </a:r>
            <a:r>
              <a:rPr lang="en-US" b="1"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51</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pPr rtl="0" eaLnBrk="1" latinLnBrk="0" hangingPunct="1"/>
            <a:r>
              <a:rPr lang="en-US" b="1" dirty="0"/>
              <a:t>HANDOUT:</a:t>
            </a:r>
          </a:p>
          <a:p>
            <a:pPr rtl="0" eaLnBrk="1" latinLnBrk="0" hangingPunct="1"/>
            <a:r>
              <a:rPr lang="en-US" dirty="0"/>
              <a:t>“HEATH Financial Aid Information”</a:t>
            </a:r>
          </a:p>
          <a:p>
            <a:pPr rtl="0" eaLnBrk="1" latinLnBrk="0" hangingPunct="1"/>
            <a:r>
              <a:rPr lang="en-US" b="1" dirty="0"/>
              <a:t>TO THE PRESENTER:</a:t>
            </a:r>
          </a:p>
          <a:p>
            <a:pPr rtl="0" eaLnBrk="1" latinLnBrk="0" hangingPunct="1"/>
            <a:r>
              <a:rPr lang="en-US" dirty="0"/>
              <a:t>A link to the FAFSA website is provided in the References and Resources section.  </a:t>
            </a:r>
            <a:endParaRPr lang="en-US" b="0" dirty="0"/>
          </a:p>
          <a:p>
            <a:r>
              <a:rPr lang="en-US" b="1" dirty="0"/>
              <a:t>TELL PARTICIPANTS:</a:t>
            </a:r>
          </a:p>
          <a:p>
            <a:r>
              <a:rPr lang="en-US" dirty="0"/>
              <a:t>The</a:t>
            </a:r>
            <a:r>
              <a:rPr lang="en-US" baseline="0" dirty="0"/>
              <a:t> largest source of financial aid is the federal government.  Each year, millions of dollars are awarded in the form of grants, loans, and work-study financial assistance.  The first step in accessing federal financial aid is completion of the FAFSA.  </a:t>
            </a:r>
          </a:p>
          <a:p>
            <a:r>
              <a:rPr lang="en-US" baseline="0" dirty="0"/>
              <a:t>The FAFSA, or Federal Application for Financial Student Aid, is a common application that can be used to apply for financial aid at most colleges and universities in the United States.  The advantage of the FAFSA is that you may only need to complete one application to access multiple sources of financial aid.  There are defined timelines and deadlines for completing the FAFSA. The FAFSA should be completed no later than March prior to the fall semester you plan to first enter college.  This is an online application that will require your parents to provide information about their income for the previous year.  Talk to your counselor for help with accessing and completing the FAFSA.  </a:t>
            </a:r>
            <a:endParaRPr lang="en-US" b="1" baseline="0" dirty="0"/>
          </a:p>
          <a:p>
            <a:endParaRPr lang="en-US" b="1" baseline="0" dirty="0"/>
          </a:p>
          <a:p>
            <a:pPr algn="r"/>
            <a:r>
              <a:rPr lang="en-US" b="1" dirty="0"/>
              <a:t>NEXT SLIDE </a:t>
            </a:r>
            <a:r>
              <a:rPr lang="en-US" b="1"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52</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pPr rtl="0" eaLnBrk="1" latinLnBrk="0" hangingPunct="1"/>
            <a:r>
              <a:rPr lang="en-US" b="1" dirty="0"/>
              <a:t>HANDOUT:</a:t>
            </a:r>
          </a:p>
          <a:p>
            <a:pPr rtl="0" eaLnBrk="1" latinLnBrk="0" hangingPunct="1"/>
            <a:r>
              <a:rPr lang="en-US" dirty="0"/>
              <a:t>“HEATH Financial Aid Information”</a:t>
            </a:r>
          </a:p>
          <a:p>
            <a:pPr rtl="0" eaLnBrk="1" latinLnBrk="0" hangingPunct="1"/>
            <a:r>
              <a:rPr lang="en-US" b="1" dirty="0"/>
              <a:t>TO THE PRESENTER:</a:t>
            </a:r>
            <a:endParaRPr lang="en-US" dirty="0"/>
          </a:p>
          <a:p>
            <a:pPr rtl="0" eaLnBrk="1" latinLnBrk="0" hangingPunct="1"/>
            <a:r>
              <a:rPr lang="en-US" dirty="0"/>
              <a:t>Read the handout to become more familiar with the financial aids options discussed in this section.</a:t>
            </a:r>
          </a:p>
          <a:p>
            <a:r>
              <a:rPr lang="en-US" b="1" dirty="0"/>
              <a:t>TELL PARTICIPANTS:</a:t>
            </a:r>
          </a:p>
          <a:p>
            <a:r>
              <a:rPr lang="en-US" baseline="0" dirty="0"/>
              <a:t>As we discussed a few minutes ago, scholarships are considered “free money” because they don’t have to be paid back.  But they are not just free to the first person who applies.  Scholarships are awarded based on merit.  This means that applicants have to meet certain conditions to be considered for the scholarship.  The most common conditions are based on grades and/or athletic ability but scholarships can also be based on other activities in which you participate or your relationship to other people. Some other criteria might include your family or cultural background, your religious affiliations, where your parents work, or organizations that your family members belong to.  </a:t>
            </a:r>
            <a:endParaRPr lang="en-US" dirty="0"/>
          </a:p>
          <a:p>
            <a:endParaRPr lang="en-US" dirty="0"/>
          </a:p>
          <a:p>
            <a:pPr algn="r"/>
            <a:r>
              <a:rPr lang="en-US" b="1" dirty="0"/>
              <a:t>NEXT SLIDE </a:t>
            </a:r>
            <a:r>
              <a:rPr lang="en-US" b="1"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53</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pPr rtl="0" eaLnBrk="1" latinLnBrk="0" hangingPunct="1"/>
            <a:r>
              <a:rPr lang="en-US" b="1" dirty="0"/>
              <a:t>HANDOUT:</a:t>
            </a:r>
          </a:p>
          <a:p>
            <a:pPr rtl="0" eaLnBrk="1" latinLnBrk="0" hangingPunct="1"/>
            <a:r>
              <a:rPr lang="en-US" dirty="0"/>
              <a:t>“HEATH Financial Aid Information”</a:t>
            </a:r>
          </a:p>
          <a:p>
            <a:pPr rtl="0" eaLnBrk="1" latinLnBrk="0" hangingPunct="1"/>
            <a:r>
              <a:rPr lang="en-US" b="1" dirty="0"/>
              <a:t>TO THE PRESENTER:</a:t>
            </a:r>
            <a:endParaRPr lang="en-US" dirty="0"/>
          </a:p>
          <a:p>
            <a:pPr rtl="0" eaLnBrk="1" latinLnBrk="0" hangingPunct="1"/>
            <a:r>
              <a:rPr lang="en-US" dirty="0"/>
              <a:t>Read the handout to become more familiar with the financial aids options discussed in this section.</a:t>
            </a:r>
          </a:p>
          <a:p>
            <a:r>
              <a:rPr lang="en-US" b="1" dirty="0"/>
              <a:t>TELL PARTICIPANTS:</a:t>
            </a:r>
          </a:p>
          <a:p>
            <a:r>
              <a:rPr lang="en-US" b="0" dirty="0"/>
              <a:t>We’ve already said that sometimes</a:t>
            </a:r>
            <a:r>
              <a:rPr lang="en-US" b="0" baseline="0" dirty="0"/>
              <a:t> your parents’ or other family members’ employment may be a source of financial aid. Many people do not even ask their employer if they offer scholarships so encourage your parents to find out if this is an option for you.  Also, some corporations offer scholarships for students who are interested in attending college in order to work in a particular occupation so be sure to explore all of the options available to you when seeking financial aid to attend college.  </a:t>
            </a:r>
            <a:endParaRPr lang="en-US" b="0" dirty="0"/>
          </a:p>
          <a:p>
            <a:endParaRPr lang="en-US" dirty="0"/>
          </a:p>
          <a:p>
            <a:pPr algn="r"/>
            <a:r>
              <a:rPr lang="en-US" b="1" dirty="0"/>
              <a:t>NEXT SLIDE </a:t>
            </a:r>
            <a:r>
              <a:rPr lang="en-US" b="1"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54</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r>
              <a:rPr lang="en-US" b="1" dirty="0"/>
              <a:t>TO THE PRESENTER:</a:t>
            </a:r>
          </a:p>
          <a:p>
            <a:r>
              <a:rPr lang="en-US" dirty="0"/>
              <a:t>This is the final section of this training</a:t>
            </a:r>
            <a:r>
              <a:rPr lang="en-US" baseline="0" dirty="0"/>
              <a:t> and focuses on supports and accommodations students may need for success in college.  </a:t>
            </a:r>
            <a:endParaRPr lang="en-US" dirty="0"/>
          </a:p>
          <a:p>
            <a:r>
              <a:rPr lang="en-US" b="1" dirty="0"/>
              <a:t>TELL PARTICIPANTS:</a:t>
            </a:r>
          </a:p>
          <a:p>
            <a:r>
              <a:rPr lang="en-US" b="0" dirty="0"/>
              <a:t>In</a:t>
            </a:r>
            <a:r>
              <a:rPr lang="en-US" b="0" baseline="0" dirty="0"/>
              <a:t> high school, help for students with disabilities is most often provided by special education services. Once you get to college, there will be no special education services.  However, colleges do have supports available for students with disabilities.  This is a critical component in your plans to attend college.  You will need to ask for help in college and you will need to be able to describe the help you need.</a:t>
            </a:r>
          </a:p>
          <a:p>
            <a:endParaRPr lang="en-US" b="0" baseline="0" dirty="0"/>
          </a:p>
          <a:p>
            <a:pPr algn="r"/>
            <a:r>
              <a:rPr lang="en-US" b="1" dirty="0"/>
              <a:t>NEXT SLIDE </a:t>
            </a:r>
            <a:r>
              <a:rPr lang="en-US" b="1" dirty="0">
                <a:sym typeface="Wingdings" pitchFamily="2" charset="2"/>
              </a:rPr>
              <a:t></a:t>
            </a:r>
            <a:endParaRPr lang="en-US" b="1"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55</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r>
              <a:rPr lang="en-US" b="1" dirty="0"/>
              <a:t>TO THE PRESENTER:</a:t>
            </a:r>
          </a:p>
          <a:p>
            <a:r>
              <a:rPr lang="en-US" dirty="0"/>
              <a:t>Refer to</a:t>
            </a:r>
            <a:r>
              <a:rPr lang="en-US" baseline="0" dirty="0"/>
              <a:t> slide.</a:t>
            </a:r>
            <a:endParaRPr lang="en-US" dirty="0"/>
          </a:p>
          <a:p>
            <a:r>
              <a:rPr lang="en-US" b="1" dirty="0"/>
              <a:t>TELL PARTICIPANTS:</a:t>
            </a:r>
          </a:p>
          <a:p>
            <a:r>
              <a:rPr lang="en-US" b="0" baseline="0" dirty="0"/>
              <a:t>As you enter college, it will be up to you to determine what kind of help you may need to be a successful college student.  Some sources of help are the disabilities services offices on college campuses, state vocational rehabilitation services (DARS in Texas), and other community service providers.  Your parents, school counselor, teachers, and transition specialist should be able to help you identify the best source of help for your needs.  </a:t>
            </a:r>
            <a:endParaRPr lang="en-US" b="0" dirty="0"/>
          </a:p>
          <a:p>
            <a:endParaRPr lang="en-US" dirty="0"/>
          </a:p>
          <a:p>
            <a:pPr algn="r"/>
            <a:r>
              <a:rPr lang="en-US" b="1" dirty="0"/>
              <a:t>NEXT SLIDE </a:t>
            </a:r>
            <a:r>
              <a:rPr lang="en-US" b="1"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56</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r>
              <a:rPr lang="en-US" b="1" dirty="0"/>
              <a:t>TO THE PRESENTER:</a:t>
            </a:r>
          </a:p>
          <a:p>
            <a:r>
              <a:rPr lang="en-US" dirty="0"/>
              <a:t>Refer to</a:t>
            </a:r>
            <a:r>
              <a:rPr lang="en-US" baseline="0" dirty="0"/>
              <a:t> slide.</a:t>
            </a:r>
            <a:endParaRPr lang="en-US" dirty="0"/>
          </a:p>
          <a:p>
            <a:r>
              <a:rPr lang="en-US" b="1" dirty="0"/>
              <a:t>TELL PARTICIPANTS:</a:t>
            </a:r>
          </a:p>
          <a:p>
            <a:r>
              <a:rPr lang="en-US" baseline="0" dirty="0"/>
              <a:t>Public educational institutions are required to provide accommodations for students with disabilities but the types of services, how they are provided, and what students must do to be eligible for services will vary from college to college.  Also, the services that are provided do not guarantee that you will be successful. </a:t>
            </a:r>
          </a:p>
          <a:p>
            <a:r>
              <a:rPr lang="en-US" baseline="0" dirty="0"/>
              <a:t>Each student with a disability is responsible for seeking out the disability support services on their campus.  Some services will be available at no cost but many services such as tutoring must be paid for by the student. Most financial aid does not include the cost of disability support services. Your eligibility for support services will depend upon the documentation of your disability that you provide and the availability of services.  </a:t>
            </a:r>
            <a:endParaRPr lang="en-US" dirty="0"/>
          </a:p>
          <a:p>
            <a:pPr algn="r"/>
            <a:r>
              <a:rPr lang="en-US" b="1" dirty="0"/>
              <a:t>NEXT SLIDE </a:t>
            </a:r>
            <a:r>
              <a:rPr lang="en-US" b="1" dirty="0">
                <a:sym typeface="Wingdings" pitchFamily="2" charset="2"/>
              </a:rPr>
              <a:t></a:t>
            </a:r>
            <a:endParaRPr lang="en-US" b="1"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57</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r>
              <a:rPr lang="en-US" b="1" dirty="0"/>
              <a:t>TO THE PRESENTER:</a:t>
            </a:r>
          </a:p>
          <a:p>
            <a:r>
              <a:rPr lang="en-US" dirty="0"/>
              <a:t>Refer to</a:t>
            </a:r>
            <a:r>
              <a:rPr lang="en-US" baseline="0" dirty="0"/>
              <a:t> slide.  You may wish to discuss specific services based on the needs of participants.</a:t>
            </a:r>
            <a:endParaRPr lang="en-US" dirty="0"/>
          </a:p>
          <a:p>
            <a:r>
              <a:rPr lang="en-US" b="1" dirty="0"/>
              <a:t>TELL PARTICIPANTS:</a:t>
            </a:r>
          </a:p>
          <a:p>
            <a:r>
              <a:rPr lang="en-US" b="0" dirty="0"/>
              <a:t>On this screen are some of the types</a:t>
            </a:r>
            <a:r>
              <a:rPr lang="en-US" b="0" baseline="0" dirty="0"/>
              <a:t> of services that may be available.  Remember that the type of services you receive will depend upon how your disability affects your ability to participate in class instruction and complete class assignments.</a:t>
            </a:r>
          </a:p>
          <a:p>
            <a:endParaRPr lang="en-US" dirty="0"/>
          </a:p>
          <a:p>
            <a:pPr algn="r"/>
            <a:r>
              <a:rPr lang="en-US" b="1" dirty="0"/>
              <a:t>NEXT SLIDE </a:t>
            </a:r>
            <a:r>
              <a:rPr lang="en-US" b="1" dirty="0">
                <a:sym typeface="Wingdings" pitchFamily="2" charset="2"/>
              </a:rPr>
              <a:t></a:t>
            </a:r>
            <a:endParaRPr lang="en-US" b="1"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58</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a:t>Secondary Transition/Post-School Results Network             Copyright Texas Education Agency 2010</a:t>
            </a:r>
            <a:endParaRPr lang="en-US" dirty="0"/>
          </a:p>
        </p:txBody>
      </p:sp>
      <p:sp>
        <p:nvSpPr>
          <p:cNvPr id="6" name="Rectangle 7"/>
          <p:cNvSpPr>
            <a:spLocks noGrp="1" noChangeArrowheads="1"/>
          </p:cNvSpPr>
          <p:nvPr>
            <p:ph type="sldNum" sz="quarter" idx="5"/>
          </p:nvPr>
        </p:nvSpPr>
        <p:spPr>
          <a:ln/>
        </p:spPr>
        <p:txBody>
          <a:bodyPr/>
          <a:lstStyle/>
          <a:p>
            <a:fld id="{F4E034B1-8AE2-4EE9-998D-49AEEC2906A9}" type="slidenum">
              <a:rPr lang="en-US"/>
              <a:pPr/>
              <a:t>59</a:t>
            </a:fld>
            <a:endParaRPr lang="en-US" dirty="0"/>
          </a:p>
        </p:txBody>
      </p:sp>
      <p:sp>
        <p:nvSpPr>
          <p:cNvPr id="434178" name="Rectangle 2050"/>
          <p:cNvSpPr>
            <a:spLocks noGrp="1" noRot="1" noChangeAspect="1" noChangeArrowheads="1" noTextEdit="1"/>
          </p:cNvSpPr>
          <p:nvPr>
            <p:ph type="sldImg"/>
          </p:nvPr>
        </p:nvSpPr>
        <p:spPr bwMode="auto">
          <a:xfrm>
            <a:off x="1181100" y="696913"/>
            <a:ext cx="4649788" cy="3486150"/>
          </a:xfrm>
          <a:prstGeom prst="rect">
            <a:avLst/>
          </a:prstGeom>
          <a:solidFill>
            <a:srgbClr val="FFFFFF"/>
          </a:solidFill>
          <a:ln>
            <a:solidFill>
              <a:srgbClr val="000000"/>
            </a:solidFill>
            <a:miter lim="800000"/>
            <a:headEnd/>
            <a:tailEnd/>
          </a:ln>
        </p:spPr>
      </p:sp>
      <p:sp>
        <p:nvSpPr>
          <p:cNvPr id="434179" name="Rectangle 2051"/>
          <p:cNvSpPr>
            <a:spLocks noGrp="1" noChangeArrowheads="1"/>
          </p:cNvSpPr>
          <p:nvPr>
            <p:ph type="body" idx="1"/>
          </p:nvPr>
        </p:nvSpPr>
        <p:spPr bwMode="auto">
          <a:xfrm>
            <a:off x="934720" y="4415911"/>
            <a:ext cx="5140960" cy="4182814"/>
          </a:xfrm>
          <a:prstGeom prst="rect">
            <a:avLst/>
          </a:prstGeom>
          <a:solidFill>
            <a:srgbClr val="FFFFFF"/>
          </a:solidFill>
          <a:ln>
            <a:noFill/>
            <a:miter lim="800000"/>
            <a:headEnd/>
            <a:tailEnd/>
          </a:ln>
        </p:spPr>
        <p:txBody>
          <a:bodyPr>
            <a:normAutofit fontScale="92500"/>
          </a:bodyPr>
          <a:lstStyle/>
          <a:p>
            <a:r>
              <a:rPr lang="en-US" b="1" dirty="0"/>
              <a:t>TO THE PRESENTER:</a:t>
            </a:r>
          </a:p>
          <a:p>
            <a:r>
              <a:rPr lang="en-US" dirty="0"/>
              <a:t>Refer to</a:t>
            </a:r>
            <a:r>
              <a:rPr lang="en-US" baseline="0" dirty="0"/>
              <a:t> slide.</a:t>
            </a:r>
            <a:endParaRPr lang="en-US" dirty="0"/>
          </a:p>
          <a:p>
            <a:r>
              <a:rPr lang="en-US" b="1" dirty="0"/>
              <a:t>TELL PARTICIPANTS:</a:t>
            </a:r>
          </a:p>
          <a:p>
            <a:r>
              <a:rPr lang="en-US" dirty="0"/>
              <a:t>There are several federal laws</a:t>
            </a:r>
            <a:r>
              <a:rPr lang="en-US" baseline="0" dirty="0"/>
              <a:t> that protect the rights of individuals with disabilities.  The Civil Rights Act of 1964 and the Americans with Disabilities Act of 1990 prohibit discrimination based on disability.  </a:t>
            </a:r>
          </a:p>
          <a:p>
            <a:r>
              <a:rPr lang="en-US" baseline="0" dirty="0"/>
              <a:t>Section 504 of the Rehabilitation Act includes protections that allow you to receive accommodations needed for educational success.  </a:t>
            </a:r>
          </a:p>
          <a:p>
            <a:r>
              <a:rPr lang="en-US" baseline="0" dirty="0"/>
              <a:t>The Family Educational Rights and Privacy Act (FERPA) protects your educational records and makes them available only to you.  </a:t>
            </a:r>
          </a:p>
          <a:p>
            <a:r>
              <a:rPr lang="en-US" b="1" baseline="0" dirty="0"/>
              <a:t>OPTIONAL HANDOUT AND/OR POSTER</a:t>
            </a:r>
          </a:p>
          <a:p>
            <a:r>
              <a:rPr lang="en-US" b="0" baseline="0" dirty="0"/>
              <a:t>In your presenter resources you will find a document titled “Principles of ACCESS”.  This can be displayed as a poster or used as a handout.  Following are brief talking points.  </a:t>
            </a:r>
            <a:endParaRPr lang="en-US" b="0" dirty="0"/>
          </a:p>
          <a:p>
            <a:pPr>
              <a:spcAft>
                <a:spcPts val="0"/>
              </a:spcAft>
              <a:defRPr/>
            </a:pPr>
            <a:r>
              <a:rPr lang="en-US" b="1" dirty="0"/>
              <a:t>A - Accessibility </a:t>
            </a:r>
            <a:r>
              <a:rPr lang="en-US" dirty="0"/>
              <a:t>Faculty members play a major role in making their classrooms accessible to all students. </a:t>
            </a:r>
          </a:p>
          <a:p>
            <a:pPr>
              <a:spcAft>
                <a:spcPts val="0"/>
              </a:spcAft>
              <a:defRPr/>
            </a:pPr>
            <a:r>
              <a:rPr lang="en-US" b="1" dirty="0"/>
              <a:t>C - Communication </a:t>
            </a:r>
            <a:r>
              <a:rPr lang="en-US" dirty="0"/>
              <a:t>It is imperative that students with disabilities, faculty members, and the office</a:t>
            </a:r>
            <a:r>
              <a:rPr lang="en-US" baseline="0" dirty="0"/>
              <a:t> of </a:t>
            </a:r>
            <a:r>
              <a:rPr lang="en-US" baseline="0"/>
              <a:t>disability services (</a:t>
            </a:r>
            <a:r>
              <a:rPr lang="en-US"/>
              <a:t>ODS) </a:t>
            </a:r>
            <a:r>
              <a:rPr lang="en-US" dirty="0"/>
              <a:t>communicate on a regular basis. </a:t>
            </a:r>
          </a:p>
          <a:p>
            <a:pPr>
              <a:spcAft>
                <a:spcPts val="0"/>
              </a:spcAft>
              <a:defRPr/>
            </a:pPr>
            <a:r>
              <a:rPr lang="en-US" b="1" dirty="0"/>
              <a:t>C - Confidentiality </a:t>
            </a:r>
            <a:r>
              <a:rPr lang="en-US" dirty="0"/>
              <a:t>All instructors and ODS staff must respect a student's right to confidentiality. </a:t>
            </a:r>
          </a:p>
          <a:p>
            <a:pPr>
              <a:spcAft>
                <a:spcPts val="0"/>
              </a:spcAft>
              <a:defRPr/>
            </a:pPr>
            <a:r>
              <a:rPr lang="en-US" b="1" dirty="0"/>
              <a:t>E - Eligibility for Accommodations </a:t>
            </a:r>
            <a:r>
              <a:rPr lang="en-US" dirty="0"/>
              <a:t>ODS is the office designated to determine eligibility for federally mandated academic accommodations and services. </a:t>
            </a:r>
          </a:p>
          <a:p>
            <a:pPr>
              <a:spcAft>
                <a:spcPts val="0"/>
              </a:spcAft>
              <a:defRPr/>
            </a:pPr>
            <a:r>
              <a:rPr lang="en-US" b="1" dirty="0"/>
              <a:t>S - Student Responsibility </a:t>
            </a:r>
            <a:r>
              <a:rPr lang="en-US" dirty="0"/>
              <a:t>Students have a responsibility in ensuring they get the necessary services. </a:t>
            </a:r>
          </a:p>
          <a:p>
            <a:pPr>
              <a:spcAft>
                <a:spcPts val="0"/>
              </a:spcAft>
              <a:defRPr/>
            </a:pPr>
            <a:r>
              <a:rPr lang="en-US" b="1" dirty="0"/>
              <a:t>S - Support </a:t>
            </a:r>
            <a:r>
              <a:rPr lang="en-US" dirty="0"/>
              <a:t>Both faculty and ODS work together to support students in their legal right to access an education. </a:t>
            </a:r>
          </a:p>
          <a:p>
            <a:endParaRPr lang="en-US" dirty="0"/>
          </a:p>
          <a:p>
            <a:pPr algn="r"/>
            <a:r>
              <a:rPr lang="en-US" b="1" dirty="0"/>
              <a:t>NEXT SLIDE </a:t>
            </a:r>
            <a:r>
              <a:rPr lang="en-US" b="1" dirty="0">
                <a:sym typeface="Wingdings" pitchFamily="2" charset="2"/>
              </a:rPr>
              <a:t></a:t>
            </a:r>
            <a:endParaRPr lang="en-US" b="1" dirty="0"/>
          </a:p>
          <a:p>
            <a:endParaRPr lang="en-US" dirty="0"/>
          </a:p>
          <a:p>
            <a:endParaRPr lang="en-US" dirty="0"/>
          </a:p>
        </p:txBody>
      </p:sp>
      <p:sp>
        <p:nvSpPr>
          <p:cNvPr id="7" name="Header Placeholder 6"/>
          <p:cNvSpPr>
            <a:spLocks noGrp="1"/>
          </p:cNvSpPr>
          <p:nvPr>
            <p:ph type="hdr" sz="quarter" idx="10"/>
          </p:nvPr>
        </p:nvSpPr>
        <p:spPr/>
        <p:txBody>
          <a:bodyPr/>
          <a:lstStyle/>
          <a:p>
            <a:r>
              <a:rPr lang="en-US"/>
              <a:t>Transitioning from High School to College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r>
              <a:rPr lang="en-US" b="1" dirty="0"/>
              <a:t>TO THE PRESENTER:</a:t>
            </a:r>
          </a:p>
          <a:p>
            <a:r>
              <a:rPr lang="en-US" dirty="0"/>
              <a:t>Point</a:t>
            </a:r>
            <a:r>
              <a:rPr lang="en-US" baseline="0" dirty="0"/>
              <a:t> out the percentages for each section of the pie graph as you review the slide bullets.</a:t>
            </a:r>
          </a:p>
          <a:p>
            <a:r>
              <a:rPr lang="en-US" sz="1200" b="1" dirty="0"/>
              <a:t>TELL PARTICIPANTS: </a:t>
            </a:r>
          </a:p>
          <a:p>
            <a:r>
              <a:rPr lang="en-US" sz="1200" dirty="0"/>
              <a:t>There are three basic kinds of jobs.  First, there are jobs that require a high school diploma or less.  These jobs are usually called ‘entry-level’ and may include ‘on-the-job training’.  Pay is usually based on minimum wage and employment may be temporary.  Some examples are grocery sackers/baggers, fast-food workers, lawn care workers, etc.  Approximately 15% of jobs in our country are unskilled jobs.</a:t>
            </a:r>
          </a:p>
          <a:p>
            <a:r>
              <a:rPr lang="en-US" sz="1200" dirty="0"/>
              <a:t>The second kind of jobs are skilled jobs that require some training beyond high school.  They may require a 2 year degree from a community college, training at a trade school, and/or a certificate or license earned after specialized training. Skilled jobs are often referred to as “blue collar” jobs and account for approximately 65% of the jobs in our country.  Some examples are </a:t>
            </a:r>
            <a:r>
              <a:rPr lang="en-US" dirty="0"/>
              <a:t>automotive technicians, carpenters, electricians, aviation mechanics, plumbers, and welders.</a:t>
            </a:r>
          </a:p>
          <a:p>
            <a:r>
              <a:rPr lang="en-US" dirty="0"/>
              <a:t>The last kind</a:t>
            </a:r>
            <a:r>
              <a:rPr lang="en-US" baseline="0" dirty="0"/>
              <a:t> of jobs are professional jobs that require at least a 4 year college degree and may require more advanced degrees and specialized education and training.  Approximately 20% of the jobs in our country are professional.  Some examples are teachers, doctors, lawyers, accountants, and business managers.  </a:t>
            </a:r>
          </a:p>
          <a:p>
            <a:r>
              <a:rPr lang="en-US" baseline="0" dirty="0"/>
              <a:t>One final note is that the percentage of professional jobs has not changed in many years, but there has been a major shift from unskilled to skilled jobs in the last 40-50 years.  </a:t>
            </a:r>
            <a:endParaRPr lang="en-US" dirty="0"/>
          </a:p>
          <a:p>
            <a:pPr algn="r"/>
            <a:r>
              <a:rPr lang="en-US" b="1" dirty="0"/>
              <a:t>NEXT SLIDE </a:t>
            </a:r>
            <a:r>
              <a:rPr lang="en-US" b="1" dirty="0">
                <a:sym typeface="Wingdings" pitchFamily="2" charset="2"/>
              </a:rPr>
              <a:t></a:t>
            </a:r>
            <a:endParaRPr lang="en-US" b="1" dirty="0"/>
          </a:p>
          <a:p>
            <a:endParaRPr lang="en-US" dirty="0"/>
          </a:p>
          <a:p>
            <a:endParaRPr lang="en-US" dirty="0"/>
          </a:p>
          <a:p>
            <a:endParaRPr lang="en-US" b="1"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6</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lnSpcReduction="10000"/>
          </a:bodyPr>
          <a:lstStyle/>
          <a:p>
            <a:r>
              <a:rPr lang="en-US" b="1" dirty="0"/>
              <a:t>HANDOUT:</a:t>
            </a:r>
          </a:p>
          <a:p>
            <a:r>
              <a:rPr lang="en-US" b="0" dirty="0"/>
              <a:t>“Disability Rights and Responsibilities”</a:t>
            </a:r>
          </a:p>
          <a:p>
            <a:r>
              <a:rPr lang="en-US" b="1" dirty="0"/>
              <a:t>TO THE PRESENTER:   </a:t>
            </a:r>
            <a:r>
              <a:rPr lang="en-US" dirty="0"/>
              <a:t>Refer to</a:t>
            </a:r>
            <a:r>
              <a:rPr lang="en-US" baseline="0" dirty="0"/>
              <a:t> slide.</a:t>
            </a:r>
            <a:endParaRPr lang="en-US" dirty="0"/>
          </a:p>
          <a:p>
            <a:r>
              <a:rPr lang="en-US" b="1" dirty="0"/>
              <a:t>TELL PARTICIPANTS:</a:t>
            </a:r>
          </a:p>
          <a:p>
            <a:r>
              <a:rPr lang="en-US" b="0" dirty="0"/>
              <a:t>As a student</a:t>
            </a:r>
            <a:r>
              <a:rPr lang="en-US" b="0" baseline="0" dirty="0"/>
              <a:t> with a disability, the laws we just discussed provide you with a number of rights.  However, with rights always come responsibilities.  </a:t>
            </a:r>
          </a:p>
          <a:p>
            <a:r>
              <a:rPr lang="en-US" b="0" baseline="0" dirty="0"/>
              <a:t>As a student you have the right to confidentiality. This means that </a:t>
            </a:r>
            <a:r>
              <a:rPr lang="en-US" dirty="0"/>
              <a:t>you do not have to disclose any personal information about your disability and </a:t>
            </a:r>
            <a:r>
              <a:rPr lang="en-US" b="0" baseline="0" dirty="0"/>
              <a:t>others may not share personal information about you or your disability without your permission.  You also have the right to receive accommodations promptly and in ways that will benefit you most.  </a:t>
            </a:r>
          </a:p>
          <a:p>
            <a:r>
              <a:rPr lang="en-US" b="0" baseline="0" dirty="0"/>
              <a:t>You also have the responsibility to act as your own advocate. You are also responsible for following established procedures, making appointments when you need to ask for help, honoring your commitments and providing for your own independent living needs.</a:t>
            </a:r>
          </a:p>
          <a:p>
            <a:r>
              <a:rPr lang="en-US" b="0" dirty="0"/>
              <a:t>The office of disability services also can</a:t>
            </a:r>
            <a:r>
              <a:rPr lang="en-US" b="0" baseline="0" dirty="0"/>
              <a:t> reasonably expect you to follow their procedures and provide any documentation necessary to determine your eligibility for services.  They have the right to deny your request for accommodations if you do not meet eligibility requirements, if you do not provide the appropriate documentation, or if your request is determined to be an unreasonable request.  </a:t>
            </a:r>
          </a:p>
          <a:p>
            <a:r>
              <a:rPr lang="en-US" b="0" baseline="0" dirty="0"/>
              <a:t>The </a:t>
            </a:r>
            <a:r>
              <a:rPr lang="en-US" b="0" dirty="0"/>
              <a:t>office of disability services must maintain</a:t>
            </a:r>
            <a:r>
              <a:rPr lang="en-US" b="0" baseline="0" dirty="0"/>
              <a:t> confidentiality and protect your personal information.  They can be expected to process your application for services in a timely manner, clearly tell you about their procedures and requirements and facilitate the provision of accommodations.  </a:t>
            </a:r>
            <a:endParaRPr lang="en-US" b="0" dirty="0"/>
          </a:p>
          <a:p>
            <a:r>
              <a:rPr lang="en-US" b="0" dirty="0"/>
              <a:t>Finally, the faculty and staff of your</a:t>
            </a:r>
            <a:r>
              <a:rPr lang="en-US" b="0" baseline="0" dirty="0"/>
              <a:t> school also have rights and responsibilities.  They must honor your rights by not asking about your disability, even if it is visibly evident.  On the other hand, they should reasonably expect you to request accommodations when you need them and to provide verification of your eligibility.  </a:t>
            </a:r>
          </a:p>
          <a:p>
            <a:r>
              <a:rPr lang="en-US" b="0" baseline="0" dirty="0"/>
              <a:t>When you request accommodations you should expect them to be provided as agreed upon.  Also, instructors should be expected to tell you about any special procedures and ensure that you can access class materials.</a:t>
            </a:r>
            <a:endParaRPr lang="en-US" b="0" dirty="0"/>
          </a:p>
          <a:p>
            <a:pPr algn="r"/>
            <a:r>
              <a:rPr lang="en-US" b="1" dirty="0"/>
              <a:t>NEXT SLIDE </a:t>
            </a:r>
            <a:r>
              <a:rPr lang="en-US" b="1" dirty="0">
                <a:sym typeface="Wingdings" pitchFamily="2" charset="2"/>
              </a:rPr>
              <a:t></a:t>
            </a:r>
            <a:endParaRPr lang="en-US" b="1"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60</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r>
              <a:rPr lang="en-US" b="1" dirty="0"/>
              <a:t>TO THE PRESENTER:</a:t>
            </a:r>
          </a:p>
          <a:p>
            <a:r>
              <a:rPr lang="en-US" dirty="0"/>
              <a:t>Refer to</a:t>
            </a:r>
            <a:r>
              <a:rPr lang="en-US" baseline="0" dirty="0"/>
              <a:t> slide.</a:t>
            </a:r>
            <a:endParaRPr lang="en-US" dirty="0"/>
          </a:p>
          <a:p>
            <a:r>
              <a:rPr lang="en-US" b="1" dirty="0"/>
              <a:t>TELL PARTICIPANTS:</a:t>
            </a:r>
          </a:p>
          <a:p>
            <a:r>
              <a:rPr lang="en-US" b="0" dirty="0"/>
              <a:t>Obviously,</a:t>
            </a:r>
            <a:r>
              <a:rPr lang="en-US" b="0" baseline="0" dirty="0"/>
              <a:t> finding the resources to attend college takes a lot of effort.  Two important activities that can help make this process easier are networking and research.  Networking means that you talk to people who can help you.  This includes your parents, other students with similar needs, disability support services, government agencies, and other organizations that support people with disabilities.  Research means that you seek out information that will help you by searching the internet, visiting the school library and/or the public library, calling people and organizations, and reading books, magazines and other printed material about the services you need.  </a:t>
            </a:r>
            <a:endParaRPr lang="en-US" b="0" dirty="0"/>
          </a:p>
          <a:p>
            <a:endParaRPr lang="en-US" dirty="0"/>
          </a:p>
          <a:p>
            <a:pPr algn="r"/>
            <a:r>
              <a:rPr lang="en-US" b="1" dirty="0"/>
              <a:t>NEXT SLIDE </a:t>
            </a:r>
            <a:r>
              <a:rPr lang="en-US" b="1" dirty="0">
                <a:sym typeface="Wingdings" pitchFamily="2" charset="2"/>
              </a:rPr>
              <a:t></a:t>
            </a: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61</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r>
              <a:rPr lang="en-US" b="1" dirty="0"/>
              <a:t>HANDOUT:</a:t>
            </a:r>
            <a:r>
              <a:rPr lang="en-US" b="1" baseline="0" dirty="0"/>
              <a:t>  </a:t>
            </a:r>
          </a:p>
          <a:p>
            <a:r>
              <a:rPr lang="en-US"/>
              <a:t>“Make a Plan – Work the Plan”</a:t>
            </a:r>
          </a:p>
          <a:p>
            <a:r>
              <a:rPr lang="en-US" b="0" baseline="0"/>
              <a:t>“</a:t>
            </a:r>
            <a:r>
              <a:rPr lang="en-US" b="0" baseline="0" dirty="0"/>
              <a:t>Planning for Post-Secondary Education: A Timeline”</a:t>
            </a:r>
          </a:p>
          <a:p>
            <a:r>
              <a:rPr lang="en-US" b="1" dirty="0"/>
              <a:t>TO THE PRESENTER:</a:t>
            </a:r>
          </a:p>
          <a:p>
            <a:r>
              <a:rPr lang="en-US" baseline="0" dirty="0"/>
              <a:t>Encourage students to complete at least one line in the action plan handout before leaving the training</a:t>
            </a:r>
            <a:endParaRPr lang="en-US" dirty="0"/>
          </a:p>
          <a:p>
            <a:r>
              <a:rPr lang="en-US" b="1" dirty="0"/>
              <a:t>TELL PARTICIPANTS:</a:t>
            </a:r>
          </a:p>
          <a:p>
            <a:r>
              <a:rPr lang="en-US" dirty="0"/>
              <a:t>Before we finish this training, there is one last activity.  Each of you will create an action plan to help you get started.  In the first column of your handout, you will answer the question, “what do I need to do”.  This is like making a “to do” list.  Write down the things your need to do to prepare for college.  For example, you might write, “make an appointment with my school counselor”</a:t>
            </a:r>
          </a:p>
          <a:p>
            <a:r>
              <a:rPr lang="en-US" dirty="0"/>
              <a:t>In the second column, write the name of a person or organization that can help your with each activity in the first column.  For example, you might write, “teacher” as a person who can help you make an appointment with your school counselor. </a:t>
            </a:r>
          </a:p>
          <a:p>
            <a:r>
              <a:rPr lang="en-US" dirty="0"/>
              <a:t>In the third column, you will set a timeline for completing the activity.  Following our previous example, you might write, “this month” or “this week”.  </a:t>
            </a:r>
          </a:p>
          <a:p>
            <a:pPr defTabSz="931774">
              <a:spcAft>
                <a:spcPts val="611"/>
              </a:spcAft>
              <a:defRPr/>
            </a:pPr>
            <a:r>
              <a:rPr lang="en-US" dirty="0"/>
              <a:t>You may not be able to make a very long list at first and that’s OK. Your parents, teachers, and counselor can help you know what to put on your list.  Also, you can use the </a:t>
            </a:r>
            <a:r>
              <a:rPr lang="en-US" b="0" baseline="0" dirty="0"/>
              <a:t>“Planning for Post-Secondary Education: A Timeline” </a:t>
            </a:r>
            <a:r>
              <a:rPr lang="en-US" dirty="0"/>
              <a:t>handout to help you know what you need to do to prepare for college.  </a:t>
            </a:r>
          </a:p>
          <a:p>
            <a:endParaRPr lang="en-US" b="1" baseline="0" dirty="0"/>
          </a:p>
          <a:p>
            <a:r>
              <a:rPr lang="en-US" b="1" baseline="0" dirty="0"/>
              <a:t>ACTIVITY:</a:t>
            </a:r>
          </a:p>
          <a:p>
            <a:r>
              <a:rPr lang="en-US" b="0" baseline="0" dirty="0"/>
              <a:t>Follow-up with students on their “Action Plan”.  Talk to parents about their questions and concerns.  Ensure that students are supported as they make these important decisions.  </a:t>
            </a:r>
            <a:r>
              <a:rPr lang="en-US" b="1" baseline="0" dirty="0"/>
              <a:t> </a:t>
            </a:r>
            <a:endParaRPr lang="en-US" dirty="0"/>
          </a:p>
          <a:p>
            <a:pPr algn="r"/>
            <a:r>
              <a:rPr lang="en-US" b="1" dirty="0"/>
              <a:t>NEXT SLIDE </a:t>
            </a:r>
            <a:r>
              <a:rPr lang="en-US" b="1" dirty="0">
                <a:sym typeface="Wingdings" pitchFamily="2" charset="2"/>
              </a:rPr>
              <a:t></a:t>
            </a:r>
            <a:endParaRPr lang="en-US" b="1"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62</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r>
              <a:rPr lang="en-US" b="1" dirty="0"/>
              <a:t>TO THE PRESENTER:</a:t>
            </a:r>
          </a:p>
          <a:p>
            <a:r>
              <a:rPr lang="en-US" dirty="0"/>
              <a:t>This is the final presentation</a:t>
            </a:r>
            <a:r>
              <a:rPr lang="en-US" baseline="0" dirty="0"/>
              <a:t> slide in this training.  There are 5 additional slides with resources to share with students.  You may choose to go through them slide by slide or refer students to the slides in their handout.  </a:t>
            </a:r>
          </a:p>
          <a:p>
            <a:endParaRPr lang="en-US" dirty="0"/>
          </a:p>
          <a:p>
            <a:r>
              <a:rPr lang="en-US" b="1" dirty="0"/>
              <a:t>TELL PARTICIPANTS:</a:t>
            </a:r>
          </a:p>
          <a:p>
            <a:r>
              <a:rPr lang="en-US" b="0" dirty="0"/>
              <a:t>Deciding to go</a:t>
            </a:r>
            <a:r>
              <a:rPr lang="en-US" b="0" baseline="0" dirty="0"/>
              <a:t> to college is a major life decision.  It requires a lot of information, support from family, friends, and professionals, and resources.  Ultimately, it is up to you to decide.  The choices you make today and the effort you give to your education will shape the opportunities available to you in the future.  </a:t>
            </a:r>
          </a:p>
          <a:p>
            <a:r>
              <a:rPr lang="en-US" b="0" baseline="0" dirty="0"/>
              <a:t>Thank you for your participation in this training.  Remember to follow up on your action plan and explore the resources provided for you today.  If you have questions after today, talk to your parents, teachers, and/or counselors.   </a:t>
            </a:r>
          </a:p>
          <a:p>
            <a:endParaRPr lang="en-US" dirty="0"/>
          </a:p>
        </p:txBody>
      </p:sp>
      <p:sp>
        <p:nvSpPr>
          <p:cNvPr id="4" name="Header Placeholder 3"/>
          <p:cNvSpPr>
            <a:spLocks noGrp="1"/>
          </p:cNvSpPr>
          <p:nvPr>
            <p:ph type="hdr" sz="quarter" idx="10"/>
          </p:nvPr>
        </p:nvSpPr>
        <p:spPr/>
        <p:txBody>
          <a:bodyPr/>
          <a:lstStyle/>
          <a:p>
            <a:r>
              <a:rPr lang="en-US"/>
              <a:t>Transitioning from High School to College</a:t>
            </a:r>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Slide Number Placeholder 5"/>
          <p:cNvSpPr>
            <a:spLocks noGrp="1"/>
          </p:cNvSpPr>
          <p:nvPr>
            <p:ph type="sldNum" sz="quarter" idx="12"/>
          </p:nvPr>
        </p:nvSpPr>
        <p:spPr/>
        <p:txBody>
          <a:bodyPr/>
          <a:lstStyle/>
          <a:p>
            <a:fld id="{FC237F62-A4F0-4741-A14A-601187159BA5}"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r>
              <a:rPr lang="en-US" b="1" dirty="0"/>
              <a:t>TO THE PRESENTER:</a:t>
            </a:r>
          </a:p>
          <a:p>
            <a:r>
              <a:rPr lang="en-US" dirty="0"/>
              <a:t>The following</a:t>
            </a:r>
            <a:r>
              <a:rPr lang="en-US" baseline="0" dirty="0"/>
              <a:t> slides include links to the online resources used in the development of this training as well as other internet links that may be helpful for you and your students.  You may have other resources to add to this list.   An amendable handout has been provided with a list of these resources.  </a:t>
            </a:r>
            <a:r>
              <a:rPr lang="en-US" dirty="0"/>
              <a:t> </a:t>
            </a:r>
          </a:p>
          <a:p>
            <a:pPr algn="r"/>
            <a:r>
              <a:rPr lang="en-US" b="1" dirty="0"/>
              <a:t>NEXT SLIDE </a:t>
            </a:r>
            <a:r>
              <a:rPr lang="en-US" b="1" dirty="0">
                <a:sym typeface="Wingdings" pitchFamily="2" charset="2"/>
              </a:rPr>
              <a:t></a:t>
            </a:r>
            <a:endParaRPr lang="en-US" b="1"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64</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endParaRPr lang="en-US" b="1" dirty="0"/>
          </a:p>
          <a:p>
            <a:endParaRPr lang="en-US" dirty="0"/>
          </a:p>
          <a:p>
            <a:pPr algn="r"/>
            <a:r>
              <a:rPr lang="en-US" b="1" dirty="0"/>
              <a:t>NEXT SLIDE </a:t>
            </a:r>
            <a:r>
              <a:rPr lang="en-US" b="1" dirty="0">
                <a:sym typeface="Wingdings" pitchFamily="2" charset="2"/>
              </a:rPr>
              <a:t></a:t>
            </a:r>
            <a:endParaRPr lang="en-US" b="1"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65</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endParaRPr lang="en-US" b="1" dirty="0"/>
          </a:p>
          <a:p>
            <a:endParaRPr lang="en-US" dirty="0"/>
          </a:p>
          <a:p>
            <a:pPr algn="r"/>
            <a:r>
              <a:rPr lang="en-US" b="1" dirty="0"/>
              <a:t>NEXT SLIDE </a:t>
            </a:r>
            <a:r>
              <a:rPr lang="en-US" b="1" dirty="0">
                <a:sym typeface="Wingdings" pitchFamily="2" charset="2"/>
              </a:rPr>
              <a:t></a:t>
            </a:r>
            <a:endParaRPr lang="en-US" b="1"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66</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endParaRPr lang="en-US" b="1" dirty="0"/>
          </a:p>
          <a:p>
            <a:endParaRPr lang="en-US" dirty="0"/>
          </a:p>
          <a:p>
            <a:pPr algn="r"/>
            <a:r>
              <a:rPr lang="en-US" b="1" dirty="0"/>
              <a:t>NEXT SLIDE </a:t>
            </a:r>
            <a:r>
              <a:rPr lang="en-US" b="1" dirty="0">
                <a:sym typeface="Wingdings" pitchFamily="2" charset="2"/>
              </a:rPr>
              <a:t></a:t>
            </a:r>
            <a:endParaRPr lang="en-US" b="1"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67</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endParaRPr lang="en-US" b="1" dirty="0"/>
          </a:p>
          <a:p>
            <a:endParaRPr lang="en-US" dirty="0"/>
          </a:p>
          <a:p>
            <a:pPr algn="r"/>
            <a:r>
              <a:rPr lang="en-US" b="1" dirty="0"/>
              <a:t>End</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68</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lstStyle/>
          <a:p>
            <a:r>
              <a:rPr lang="en-US" b="1" dirty="0"/>
              <a:t>TELL PARTICIPANTS:</a:t>
            </a:r>
          </a:p>
          <a:p>
            <a:r>
              <a:rPr lang="en-US" dirty="0"/>
              <a:t>The Texas Transition and Employment Guide provides youth, young adults, parents and professionals with secondary transition resources to facilitate a young person’s progress towards post-secondary goals to education, employment, and community living.</a:t>
            </a:r>
          </a:p>
          <a:p>
            <a:r>
              <a:rPr lang="en-US" dirty="0"/>
              <a:t>This guide will continually be updated.</a:t>
            </a:r>
          </a:p>
          <a:p>
            <a:endParaRPr lang="en-US" dirty="0"/>
          </a:p>
          <a:p>
            <a:r>
              <a:rPr lang="en-US" b="1" dirty="0"/>
              <a:t>RESOURCES:</a:t>
            </a:r>
            <a:r>
              <a:rPr lang="en-US" b="1" baseline="0" dirty="0"/>
              <a:t> Internet connection to access the Transition in Texas website: www.transitionintexas.org </a:t>
            </a:r>
            <a:r>
              <a:rPr lang="en-US" b="0" baseline="0" dirty="0"/>
              <a:t>  </a:t>
            </a:r>
            <a:r>
              <a:rPr lang="en-US" b="1" baseline="0" dirty="0"/>
              <a:t>  </a:t>
            </a:r>
            <a:endParaRPr lang="en-US" b="1" dirty="0"/>
          </a:p>
        </p:txBody>
      </p:sp>
      <p:sp>
        <p:nvSpPr>
          <p:cNvPr id="4" name="Header Placeholder 3"/>
          <p:cNvSpPr>
            <a:spLocks noGrp="1"/>
          </p:cNvSpPr>
          <p:nvPr>
            <p:ph type="hdr" sz="quarter" idx="10"/>
          </p:nvPr>
        </p:nvSpPr>
        <p:spPr/>
        <p:txBody>
          <a:bodyPr/>
          <a:lstStyle/>
          <a:p>
            <a:r>
              <a:rPr lang="en-US"/>
              <a:t>Transitioning from High School to College</a:t>
            </a:r>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Slide Number Placeholder 5"/>
          <p:cNvSpPr>
            <a:spLocks noGrp="1"/>
          </p:cNvSpPr>
          <p:nvPr>
            <p:ph type="sldNum" sz="quarter" idx="12"/>
          </p:nvPr>
        </p:nvSpPr>
        <p:spPr/>
        <p:txBody>
          <a:bodyPr/>
          <a:lstStyle/>
          <a:p>
            <a:fld id="{FC237F62-A4F0-4741-A14A-601187159BA5}" type="slidenum">
              <a:rPr lang="en-US" smtClean="0"/>
              <a:pPr/>
              <a:t>69</a:t>
            </a:fld>
            <a:endParaRPr lang="en-US" dirty="0"/>
          </a:p>
        </p:txBody>
      </p:sp>
    </p:spTree>
    <p:extLst>
      <p:ext uri="{BB962C8B-B14F-4D97-AF65-F5344CB8AC3E}">
        <p14:creationId xmlns:p14="http://schemas.microsoft.com/office/powerpoint/2010/main" val="517962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r>
              <a:rPr lang="en-US" b="1" dirty="0"/>
              <a:t>TO THE PRESENTER:</a:t>
            </a:r>
          </a:p>
          <a:p>
            <a:r>
              <a:rPr lang="en-US" b="0" dirty="0"/>
              <a:t>Click to talk about ‘jobs’.  Then click again to talk about ‘careers’.  </a:t>
            </a:r>
          </a:p>
          <a:p>
            <a:r>
              <a:rPr lang="en-US" sz="1200" b="1" dirty="0"/>
              <a:t>TELL PARTICIPANTS: </a:t>
            </a:r>
          </a:p>
          <a:p>
            <a:r>
              <a:rPr lang="en-US" sz="1200" i="1" dirty="0"/>
              <a:t>(Click to reveal the first box)  </a:t>
            </a:r>
            <a:r>
              <a:rPr lang="en-US" sz="1200" dirty="0"/>
              <a:t>Having a job is important to being able to live independently and support yourself and your family.  A job requires you to work in exchange for payment – usually money.  However, jobs can be temporary or permanent and do not always come with a guaranteed future.  </a:t>
            </a:r>
          </a:p>
          <a:p>
            <a:r>
              <a:rPr lang="en-US" sz="1200" i="1" dirty="0"/>
              <a:t>(Click to reveal the second box)  </a:t>
            </a:r>
            <a:r>
              <a:rPr lang="en-US" sz="1200" dirty="0"/>
              <a:t>More important than having a job is having a career.  A career may involve multiple jobs over a lifetime but what is important is the each job is related to the next and hopefully each job change allows you to earn more money, have better benefits, and improve your level of success.  Careers require you to have a desire or passion to be involved in a particular profession or activity.  It also requires commitment to a long-term goal.  A person may have more than one career in their lifetime that allows them to pursue multiple areas of interest.  </a:t>
            </a:r>
          </a:p>
          <a:p>
            <a:endParaRPr lang="en-US" sz="1200" dirty="0"/>
          </a:p>
          <a:p>
            <a:endParaRPr lang="en-US" b="1" dirty="0"/>
          </a:p>
          <a:p>
            <a:endParaRPr lang="en-US" dirty="0"/>
          </a:p>
          <a:p>
            <a:pPr algn="r"/>
            <a:r>
              <a:rPr lang="en-US" b="1" dirty="0"/>
              <a:t>NEXT SLIDE </a:t>
            </a:r>
            <a:r>
              <a:rPr lang="en-US" b="1" dirty="0">
                <a:sym typeface="Wingdings" pitchFamily="2" charset="2"/>
              </a:rPr>
              <a:t></a:t>
            </a: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7</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Transitioning from High School to College</a:t>
            </a:r>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Slide Number Placeholder 5"/>
          <p:cNvSpPr>
            <a:spLocks noGrp="1"/>
          </p:cNvSpPr>
          <p:nvPr>
            <p:ph type="sldNum" sz="quarter" idx="12"/>
          </p:nvPr>
        </p:nvSpPr>
        <p:spPr/>
        <p:txBody>
          <a:bodyPr/>
          <a:lstStyle/>
          <a:p>
            <a:fld id="{FC237F62-A4F0-4741-A14A-601187159BA5}" type="slidenum">
              <a:rPr lang="en-US" smtClean="0"/>
              <a:pPr/>
              <a:t>70</a:t>
            </a:fld>
            <a:endParaRPr lang="en-US" dirty="0"/>
          </a:p>
        </p:txBody>
      </p:sp>
    </p:spTree>
    <p:extLst>
      <p:ext uri="{BB962C8B-B14F-4D97-AF65-F5344CB8AC3E}">
        <p14:creationId xmlns:p14="http://schemas.microsoft.com/office/powerpoint/2010/main" val="1753136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fontScale="92500" lnSpcReduction="10000"/>
          </a:bodyPr>
          <a:lstStyle/>
          <a:p>
            <a:r>
              <a:rPr lang="en-US" b="1" dirty="0"/>
              <a:t>HANDOUT:  </a:t>
            </a:r>
            <a:r>
              <a:rPr lang="en-US" b="0" baseline="0" dirty="0"/>
              <a:t>“Post-Secondary Education and Employment” </a:t>
            </a:r>
            <a:endParaRPr lang="en-US" b="1" dirty="0"/>
          </a:p>
          <a:p>
            <a:r>
              <a:rPr lang="en-US" b="1" dirty="0"/>
              <a:t>TO THE PRESENTER:</a:t>
            </a:r>
          </a:p>
          <a:p>
            <a:r>
              <a:rPr lang="en-US" b="0" dirty="0"/>
              <a:t>Refer participants</a:t>
            </a:r>
            <a:r>
              <a:rPr lang="en-US" b="0" baseline="0" dirty="0"/>
              <a:t> to the handout for more definitions.  This handout includes definitions that relate to follow-up studies conducted by the Texas Education Agency in accordance with State Performance Plan Indicator 14. If students are selected to participate in the follow-up study it will help them to understand the language of the questions they will be asked.  </a:t>
            </a:r>
            <a:endParaRPr lang="en-US" b="1" dirty="0"/>
          </a:p>
          <a:p>
            <a:r>
              <a:rPr lang="en-US" sz="1200" b="1" dirty="0"/>
              <a:t>TELL PARTICIPANTS: </a:t>
            </a:r>
          </a:p>
          <a:p>
            <a:r>
              <a:rPr lang="en-US" sz="1200" dirty="0"/>
              <a:t>Part of the decision to go to college is about the kind of work in which you expect to be involved.  Your handout includes definitions for education and employment related words that you may need to know.  Let’s take a look at some of the most important ones.</a:t>
            </a:r>
          </a:p>
          <a:p>
            <a:r>
              <a:rPr lang="en-US" sz="1200" dirty="0"/>
              <a:t>First, let’s talk about competitive employment.  You may think recognize the word competitive in relationship to sports in which one team competes against another in order to win recognition or some type of reward.  Competitive employment is about comparing how much people make.  Federal and state governments set a minimum wage that workers must be paid.  When you are hired to do a job, you should expect to be paid at least as much as other people who are doing the same job in the place where you work or people who do the same job at another workplace.  In fact, federal and state governments set the minimum amount that employers must pay (minimum wage).   </a:t>
            </a:r>
            <a:endParaRPr lang="en-US" b="0" dirty="0"/>
          </a:p>
          <a:p>
            <a:r>
              <a:rPr lang="en-US" dirty="0"/>
              <a:t>Another</a:t>
            </a:r>
            <a:r>
              <a:rPr lang="en-US" baseline="0" dirty="0"/>
              <a:t> type of employment is self-employment.  There is no minimum wage for people who are self-employed because each individual decides how much they expect to be paid.  However, people who are self-employed must always be aware of how much their competitors are being paid in order to stay in business.</a:t>
            </a:r>
          </a:p>
          <a:p>
            <a:r>
              <a:rPr lang="en-US" baseline="0" dirty="0"/>
              <a:t>A third option for being involved in the world of work is volunteering.  Volunteers do not get paid for the work they do.  People volunteer for many reasons.  You may volunteer to work with someone in order to learn new skills or sometimes people volunteer to work for free for a short period of time so that an employer can evaluate their skills or abilities.</a:t>
            </a:r>
          </a:p>
          <a:p>
            <a:r>
              <a:rPr lang="en-US" b="1" baseline="0" dirty="0"/>
              <a:t>NOTES:</a:t>
            </a:r>
          </a:p>
          <a:p>
            <a:r>
              <a:rPr lang="en-US" dirty="0"/>
              <a:t>The amount of time spent on this slide will depend upon the</a:t>
            </a:r>
            <a:r>
              <a:rPr lang="en-US" baseline="0" dirty="0"/>
              <a:t> needs of participants.  This section is only meant to orient participants to the world of work and is not designed to be a primary focus. </a:t>
            </a:r>
            <a:endParaRPr lang="en-US" dirty="0"/>
          </a:p>
          <a:p>
            <a:pPr algn="r"/>
            <a:r>
              <a:rPr lang="en-US" b="1" dirty="0"/>
              <a:t>NEXT SLIDE </a:t>
            </a:r>
            <a:r>
              <a:rPr lang="en-US" b="1"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8</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96913"/>
            <a:ext cx="3330575" cy="2498725"/>
          </a:xfrm>
        </p:spPr>
      </p:sp>
      <p:sp>
        <p:nvSpPr>
          <p:cNvPr id="3" name="Notes Placeholder 2"/>
          <p:cNvSpPr>
            <a:spLocks noGrp="1"/>
          </p:cNvSpPr>
          <p:nvPr>
            <p:ph type="body" idx="1"/>
          </p:nvPr>
        </p:nvSpPr>
        <p:spPr/>
        <p:txBody>
          <a:bodyPr>
            <a:normAutofit/>
          </a:bodyPr>
          <a:lstStyle/>
          <a:p>
            <a:r>
              <a:rPr lang="en-US" b="1" dirty="0"/>
              <a:t>TO THE PRESENTER:</a:t>
            </a:r>
          </a:p>
          <a:p>
            <a:r>
              <a:rPr lang="en-US" b="0" dirty="0"/>
              <a:t>Review the information on the slide with participants</a:t>
            </a:r>
          </a:p>
          <a:p>
            <a:r>
              <a:rPr lang="en-US" sz="1100" b="1" dirty="0"/>
              <a:t>TELL PARTICIPANTS: </a:t>
            </a:r>
          </a:p>
          <a:p>
            <a:r>
              <a:rPr lang="en-US" b="0" dirty="0"/>
              <a:t>As we discussed earlier, having</a:t>
            </a:r>
            <a:r>
              <a:rPr lang="en-US" b="0" baseline="0" dirty="0"/>
              <a:t> a college degree allows you the opportunity to pursue higher paying jobs and careers.  The income amounts shown on the slide represent average annual entry level wages at each level.  Note that while the difference between a high school diploma and a high school degree is only $7000, the difference between a 2 year degree and a 4 year degree is twice as much at $14,000.  </a:t>
            </a:r>
          </a:p>
          <a:p>
            <a:r>
              <a:rPr lang="en-US" b="0" baseline="0" dirty="0"/>
              <a:t>Higher paying jobs typically have more and better benefits.  Benefits include things like paid vacation days, insurance (health, dental, vision, life), and retirement savings plans.  </a:t>
            </a:r>
            <a:endParaRPr lang="en-US" b="0" dirty="0"/>
          </a:p>
          <a:p>
            <a:r>
              <a:rPr lang="en-US" b="1" dirty="0"/>
              <a:t>NOTES:</a:t>
            </a:r>
          </a:p>
          <a:p>
            <a:r>
              <a:rPr lang="en-US" b="0" dirty="0"/>
              <a:t>Presenters</a:t>
            </a:r>
            <a:r>
              <a:rPr lang="en-US" b="0" baseline="0" dirty="0"/>
              <a:t> will determine how much time to spend on this slide and how much explanation is required.  </a:t>
            </a:r>
          </a:p>
          <a:p>
            <a:endParaRPr lang="en-US" dirty="0"/>
          </a:p>
          <a:p>
            <a:pPr algn="r"/>
            <a:r>
              <a:rPr lang="en-US" b="1" dirty="0"/>
              <a:t>NEXT SLIDE </a:t>
            </a:r>
            <a:r>
              <a:rPr lang="en-US" b="1" dirty="0">
                <a:sym typeface="Wingdings" pitchFamily="2" charset="2"/>
              </a:rPr>
              <a:t></a:t>
            </a: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FC237F62-A4F0-4741-A14A-601187159BA5}" type="slidenum">
              <a:rPr lang="en-US" smtClean="0"/>
              <a:pPr/>
              <a:t>9</a:t>
            </a:fld>
            <a:endParaRPr lang="en-US" dirty="0"/>
          </a:p>
        </p:txBody>
      </p:sp>
      <p:sp>
        <p:nvSpPr>
          <p:cNvPr id="5" name="Footer Placeholder 4"/>
          <p:cNvSpPr>
            <a:spLocks noGrp="1"/>
          </p:cNvSpPr>
          <p:nvPr>
            <p:ph type="ftr" sz="quarter" idx="11"/>
          </p:nvPr>
        </p:nvSpPr>
        <p:spPr/>
        <p:txBody>
          <a:bodyPr/>
          <a:lstStyle/>
          <a:p>
            <a:r>
              <a:rPr lang="en-US"/>
              <a:t>Secondary Transition/Post-School Results Network             Copyright Texas Education Agency 2010</a:t>
            </a:r>
            <a:endParaRPr lang="en-US" dirty="0"/>
          </a:p>
        </p:txBody>
      </p:sp>
      <p:sp>
        <p:nvSpPr>
          <p:cNvPr id="6" name="Header Placeholder 5"/>
          <p:cNvSpPr>
            <a:spLocks noGrp="1"/>
          </p:cNvSpPr>
          <p:nvPr>
            <p:ph type="hdr" sz="quarter" idx="12"/>
          </p:nvPr>
        </p:nvSpPr>
        <p:spPr/>
        <p:txBody>
          <a:bodyPr/>
          <a:lstStyle/>
          <a:p>
            <a:r>
              <a:rPr lang="en-US"/>
              <a:t>Transitioning from High School to College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304800" y="381000"/>
            <a:ext cx="8077200" cy="2286000"/>
          </a:xfrm>
          <a:effectLst>
            <a:outerShdw blurRad="50800" dist="50800" dir="5400000" algn="ctr" rotWithShape="0">
              <a:schemeClr val="tx1"/>
            </a:outerShdw>
          </a:effectLst>
        </p:spPr>
        <p:txBody>
          <a:bodyPr/>
          <a:lstStyle>
            <a:lvl1pPr algn="l">
              <a:defRPr sz="6600" b="0"/>
            </a:lvl1pPr>
          </a:lstStyle>
          <a:p>
            <a:r>
              <a:rPr lang="en-US" dirty="0"/>
              <a:t>Click to edit Master title style</a:t>
            </a:r>
          </a:p>
        </p:txBody>
      </p:sp>
      <p:sp>
        <p:nvSpPr>
          <p:cNvPr id="2052" name="Rectangle 4"/>
          <p:cNvSpPr>
            <a:spLocks noGrp="1" noChangeArrowheads="1"/>
          </p:cNvSpPr>
          <p:nvPr>
            <p:ph type="dt" sz="quarter" idx="2"/>
          </p:nvPr>
        </p:nvSpPr>
        <p:spPr/>
        <p:txBody>
          <a:bodyPr/>
          <a:lstStyle>
            <a:lvl1pPr>
              <a:defRPr/>
            </a:lvl1pPr>
          </a:lstStyle>
          <a:p>
            <a:endParaRPr lang="en-US" dirty="0"/>
          </a:p>
        </p:txBody>
      </p:sp>
      <p:sp>
        <p:nvSpPr>
          <p:cNvPr id="2053" name="Rectangle 5"/>
          <p:cNvSpPr>
            <a:spLocks noGrp="1" noChangeArrowheads="1"/>
          </p:cNvSpPr>
          <p:nvPr>
            <p:ph type="ftr" sz="quarter" idx="3"/>
          </p:nvPr>
        </p:nvSpPr>
        <p:spPr/>
        <p:txBody>
          <a:bodyPr/>
          <a:lstStyle>
            <a:lvl1pPr>
              <a:defRPr/>
            </a:lvl1pPr>
          </a:lstStyle>
          <a:p>
            <a:r>
              <a:rPr lang="en-US" dirty="0"/>
              <a:t>Secondary Transition/Post-School Results Network</a:t>
            </a:r>
          </a:p>
        </p:txBody>
      </p:sp>
      <p:sp>
        <p:nvSpPr>
          <p:cNvPr id="2054" name="Rectangle 6"/>
          <p:cNvSpPr>
            <a:spLocks noGrp="1" noChangeArrowheads="1"/>
          </p:cNvSpPr>
          <p:nvPr>
            <p:ph type="sldNum" sz="quarter" idx="4"/>
          </p:nvPr>
        </p:nvSpPr>
        <p:spPr/>
        <p:txBody>
          <a:bodyPr/>
          <a:lstStyle>
            <a:lvl1pPr>
              <a:defRPr/>
            </a:lvl1pPr>
          </a:lstStyle>
          <a:p>
            <a:fld id="{05CC2038-037F-49B9-9D9B-D45FD2DC7F05}" type="slidenum">
              <a:rPr lang="en-US" smtClean="0"/>
              <a:pPr/>
              <a:t>‹#›</a:t>
            </a:fld>
            <a:endParaRPr lang="en-US" dirty="0"/>
          </a:p>
        </p:txBody>
      </p:sp>
      <p:grpSp>
        <p:nvGrpSpPr>
          <p:cNvPr id="2" name="Group 19"/>
          <p:cNvGrpSpPr>
            <a:grpSpLocks/>
          </p:cNvGrpSpPr>
          <p:nvPr/>
        </p:nvGrpSpPr>
        <p:grpSpPr bwMode="auto">
          <a:xfrm>
            <a:off x="0" y="2895600"/>
            <a:ext cx="9144000" cy="3962400"/>
            <a:chOff x="0" y="1824"/>
            <a:chExt cx="5280" cy="192"/>
          </a:xfrm>
        </p:grpSpPr>
        <p:sp>
          <p:nvSpPr>
            <p:cNvPr id="2055" name="Rectangle 7"/>
            <p:cNvSpPr>
              <a:spLocks noChangeArrowheads="1"/>
            </p:cNvSpPr>
            <p:nvPr/>
          </p:nvSpPr>
          <p:spPr bwMode="auto">
            <a:xfrm>
              <a:off x="0" y="1824"/>
              <a:ext cx="5280" cy="192"/>
            </a:xfrm>
            <a:prstGeom prst="rect">
              <a:avLst/>
            </a:prstGeom>
            <a:gradFill rotWithShape="0">
              <a:gsLst>
                <a:gs pos="0">
                  <a:schemeClr val="accent1"/>
                </a:gs>
                <a:gs pos="100000">
                  <a:schemeClr val="tx2"/>
                </a:gs>
              </a:gsLst>
              <a:lin ang="0" scaled="1"/>
            </a:gradFill>
            <a:ln w="9525">
              <a:noFill/>
              <a:miter lim="800000"/>
              <a:headEnd/>
              <a:tailEnd/>
            </a:ln>
            <a:effectLst/>
          </p:spPr>
          <p:txBody>
            <a:bodyPr wrap="none" anchor="ctr"/>
            <a:lstStyle/>
            <a:p>
              <a:endParaRPr lang="en-US" dirty="0"/>
            </a:p>
          </p:txBody>
        </p:sp>
        <p:sp useBgFill="1">
          <p:nvSpPr>
            <p:cNvPr id="2056" name="Rectangle 8"/>
            <p:cNvSpPr>
              <a:spLocks noChangeArrowheads="1"/>
            </p:cNvSpPr>
            <p:nvPr/>
          </p:nvSpPr>
          <p:spPr bwMode="white">
            <a:xfrm>
              <a:off x="2748" y="1824"/>
              <a:ext cx="36" cy="192"/>
            </a:xfrm>
            <a:prstGeom prst="rect">
              <a:avLst/>
            </a:prstGeom>
            <a:ln w="9525">
              <a:noFill/>
              <a:miter lim="800000"/>
              <a:headEnd/>
              <a:tailEnd/>
            </a:ln>
            <a:effectLst/>
          </p:spPr>
          <p:txBody>
            <a:bodyPr wrap="none" anchor="ctr"/>
            <a:lstStyle/>
            <a:p>
              <a:endParaRPr lang="en-US" dirty="0"/>
            </a:p>
          </p:txBody>
        </p:sp>
        <p:sp useBgFill="1">
          <p:nvSpPr>
            <p:cNvPr id="2057" name="Rectangle 9"/>
            <p:cNvSpPr>
              <a:spLocks noChangeArrowheads="1"/>
            </p:cNvSpPr>
            <p:nvPr/>
          </p:nvSpPr>
          <p:spPr bwMode="white">
            <a:xfrm>
              <a:off x="3132" y="1824"/>
              <a:ext cx="36" cy="192"/>
            </a:xfrm>
            <a:prstGeom prst="rect">
              <a:avLst/>
            </a:prstGeom>
            <a:ln w="9525">
              <a:noFill/>
              <a:miter lim="800000"/>
              <a:headEnd/>
              <a:tailEnd/>
            </a:ln>
            <a:effectLst/>
          </p:spPr>
          <p:txBody>
            <a:bodyPr wrap="none" anchor="ctr"/>
            <a:lstStyle/>
            <a:p>
              <a:endParaRPr lang="en-US" dirty="0"/>
            </a:p>
          </p:txBody>
        </p:sp>
        <p:sp useBgFill="1">
          <p:nvSpPr>
            <p:cNvPr id="2058" name="Rectangle 10"/>
            <p:cNvSpPr>
              <a:spLocks noChangeArrowheads="1"/>
            </p:cNvSpPr>
            <p:nvPr/>
          </p:nvSpPr>
          <p:spPr bwMode="white">
            <a:xfrm>
              <a:off x="3492" y="1824"/>
              <a:ext cx="36" cy="192"/>
            </a:xfrm>
            <a:prstGeom prst="rect">
              <a:avLst/>
            </a:prstGeom>
            <a:ln w="9525">
              <a:noFill/>
              <a:miter lim="800000"/>
              <a:headEnd/>
              <a:tailEnd/>
            </a:ln>
            <a:effectLst/>
          </p:spPr>
          <p:txBody>
            <a:bodyPr wrap="none" anchor="ctr"/>
            <a:lstStyle/>
            <a:p>
              <a:endParaRPr lang="en-US" dirty="0"/>
            </a:p>
          </p:txBody>
        </p:sp>
        <p:sp useBgFill="1">
          <p:nvSpPr>
            <p:cNvPr id="2059" name="Rectangle 11"/>
            <p:cNvSpPr>
              <a:spLocks noChangeArrowheads="1"/>
            </p:cNvSpPr>
            <p:nvPr/>
          </p:nvSpPr>
          <p:spPr bwMode="white">
            <a:xfrm>
              <a:off x="3822" y="1824"/>
              <a:ext cx="36" cy="192"/>
            </a:xfrm>
            <a:prstGeom prst="rect">
              <a:avLst/>
            </a:prstGeom>
            <a:ln w="9525">
              <a:noFill/>
              <a:miter lim="800000"/>
              <a:headEnd/>
              <a:tailEnd/>
            </a:ln>
            <a:effectLst/>
          </p:spPr>
          <p:txBody>
            <a:bodyPr wrap="none" anchor="ctr"/>
            <a:lstStyle/>
            <a:p>
              <a:endParaRPr lang="en-US" dirty="0"/>
            </a:p>
          </p:txBody>
        </p:sp>
        <p:sp useBgFill="1">
          <p:nvSpPr>
            <p:cNvPr id="2060" name="Rectangle 12"/>
            <p:cNvSpPr>
              <a:spLocks noChangeArrowheads="1"/>
            </p:cNvSpPr>
            <p:nvPr/>
          </p:nvSpPr>
          <p:spPr bwMode="white">
            <a:xfrm>
              <a:off x="4104" y="1824"/>
              <a:ext cx="36" cy="192"/>
            </a:xfrm>
            <a:prstGeom prst="rect">
              <a:avLst/>
            </a:prstGeom>
            <a:ln w="9525">
              <a:noFill/>
              <a:miter lim="800000"/>
              <a:headEnd/>
              <a:tailEnd/>
            </a:ln>
            <a:effectLst/>
          </p:spPr>
          <p:txBody>
            <a:bodyPr wrap="none" anchor="ctr"/>
            <a:lstStyle/>
            <a:p>
              <a:endParaRPr lang="en-US" dirty="0"/>
            </a:p>
          </p:txBody>
        </p:sp>
        <p:sp useBgFill="1">
          <p:nvSpPr>
            <p:cNvPr id="2061" name="Rectangle 13"/>
            <p:cNvSpPr>
              <a:spLocks noChangeArrowheads="1"/>
            </p:cNvSpPr>
            <p:nvPr/>
          </p:nvSpPr>
          <p:spPr bwMode="white">
            <a:xfrm>
              <a:off x="4368" y="1824"/>
              <a:ext cx="36" cy="192"/>
            </a:xfrm>
            <a:prstGeom prst="rect">
              <a:avLst/>
            </a:prstGeom>
            <a:ln w="9525">
              <a:noFill/>
              <a:miter lim="800000"/>
              <a:headEnd/>
              <a:tailEnd/>
            </a:ln>
            <a:effectLst/>
          </p:spPr>
          <p:txBody>
            <a:bodyPr wrap="none" anchor="ctr"/>
            <a:lstStyle/>
            <a:p>
              <a:endParaRPr lang="en-US" dirty="0"/>
            </a:p>
          </p:txBody>
        </p:sp>
        <p:sp useBgFill="1">
          <p:nvSpPr>
            <p:cNvPr id="2062" name="Rectangle 14"/>
            <p:cNvSpPr>
              <a:spLocks noChangeArrowheads="1"/>
            </p:cNvSpPr>
            <p:nvPr/>
          </p:nvSpPr>
          <p:spPr bwMode="white">
            <a:xfrm>
              <a:off x="4800" y="1824"/>
              <a:ext cx="36" cy="192"/>
            </a:xfrm>
            <a:prstGeom prst="rect">
              <a:avLst/>
            </a:prstGeom>
            <a:ln w="9525">
              <a:noFill/>
              <a:miter lim="800000"/>
              <a:headEnd/>
              <a:tailEnd/>
            </a:ln>
            <a:effectLst/>
          </p:spPr>
          <p:txBody>
            <a:bodyPr wrap="none" anchor="ctr"/>
            <a:lstStyle/>
            <a:p>
              <a:endParaRPr lang="en-US" dirty="0"/>
            </a:p>
          </p:txBody>
        </p:sp>
        <p:sp useBgFill="1">
          <p:nvSpPr>
            <p:cNvPr id="2063" name="Rectangle 15"/>
            <p:cNvSpPr>
              <a:spLocks noChangeArrowheads="1"/>
            </p:cNvSpPr>
            <p:nvPr/>
          </p:nvSpPr>
          <p:spPr bwMode="white">
            <a:xfrm>
              <a:off x="4602" y="1824"/>
              <a:ext cx="36" cy="192"/>
            </a:xfrm>
            <a:prstGeom prst="rect">
              <a:avLst/>
            </a:prstGeom>
            <a:ln w="9525">
              <a:noFill/>
              <a:miter lim="800000"/>
              <a:headEnd/>
              <a:tailEnd/>
            </a:ln>
            <a:effectLst/>
          </p:spPr>
          <p:txBody>
            <a:bodyPr wrap="none" anchor="ctr"/>
            <a:lstStyle/>
            <a:p>
              <a:endParaRPr lang="en-US" dirty="0"/>
            </a:p>
          </p:txBody>
        </p:sp>
        <p:sp useBgFill="1">
          <p:nvSpPr>
            <p:cNvPr id="2064" name="Rectangle 16"/>
            <p:cNvSpPr>
              <a:spLocks noChangeArrowheads="1"/>
            </p:cNvSpPr>
            <p:nvPr/>
          </p:nvSpPr>
          <p:spPr bwMode="white">
            <a:xfrm>
              <a:off x="4962" y="1824"/>
              <a:ext cx="36" cy="192"/>
            </a:xfrm>
            <a:prstGeom prst="rect">
              <a:avLst/>
            </a:prstGeom>
            <a:ln w="9525">
              <a:noFill/>
              <a:miter lim="800000"/>
              <a:headEnd/>
              <a:tailEnd/>
            </a:ln>
            <a:effectLst/>
          </p:spPr>
          <p:txBody>
            <a:bodyPr wrap="none" anchor="ctr"/>
            <a:lstStyle/>
            <a:p>
              <a:endParaRPr lang="en-US" dirty="0"/>
            </a:p>
          </p:txBody>
        </p:sp>
        <p:sp useBgFill="1">
          <p:nvSpPr>
            <p:cNvPr id="2065" name="Rectangle 17"/>
            <p:cNvSpPr>
              <a:spLocks noChangeArrowheads="1"/>
            </p:cNvSpPr>
            <p:nvPr/>
          </p:nvSpPr>
          <p:spPr bwMode="white">
            <a:xfrm>
              <a:off x="5094" y="1824"/>
              <a:ext cx="36" cy="192"/>
            </a:xfrm>
            <a:prstGeom prst="rect">
              <a:avLst/>
            </a:prstGeom>
            <a:ln w="9525">
              <a:noFill/>
              <a:miter lim="800000"/>
              <a:headEnd/>
              <a:tailEnd/>
            </a:ln>
            <a:effectLst/>
          </p:spPr>
          <p:txBody>
            <a:bodyPr wrap="none" anchor="ctr"/>
            <a:lstStyle/>
            <a:p>
              <a:endParaRPr lang="en-US" dirty="0"/>
            </a:p>
          </p:txBody>
        </p:sp>
        <p:sp useBgFill="1">
          <p:nvSpPr>
            <p:cNvPr id="2066" name="Rectangle 18"/>
            <p:cNvSpPr>
              <a:spLocks noChangeArrowheads="1"/>
            </p:cNvSpPr>
            <p:nvPr/>
          </p:nvSpPr>
          <p:spPr bwMode="white">
            <a:xfrm>
              <a:off x="5196" y="1824"/>
              <a:ext cx="36" cy="192"/>
            </a:xfrm>
            <a:prstGeom prst="rect">
              <a:avLst/>
            </a:prstGeom>
            <a:ln w="9525">
              <a:noFill/>
              <a:miter lim="800000"/>
              <a:headEnd/>
              <a:tailEnd/>
            </a:ln>
            <a:effectLst/>
          </p:spPr>
          <p:txBody>
            <a:bodyPr wrap="none" anchor="ctr"/>
            <a:lstStyle/>
            <a:p>
              <a:endParaRPr lang="en-US" dirty="0"/>
            </a:p>
          </p:txBody>
        </p:sp>
      </p:grpSp>
      <p:sp>
        <p:nvSpPr>
          <p:cNvPr id="2051" name="Rectangle 3"/>
          <p:cNvSpPr>
            <a:spLocks noGrp="1" noChangeArrowheads="1"/>
          </p:cNvSpPr>
          <p:nvPr>
            <p:ph type="subTitle" sz="quarter" idx="1"/>
          </p:nvPr>
        </p:nvSpPr>
        <p:spPr>
          <a:xfrm>
            <a:off x="304800" y="3276600"/>
            <a:ext cx="4114800" cy="3200400"/>
          </a:xfrm>
          <a:effectLst>
            <a:outerShdw blurRad="50800" dist="50800" dir="5400000" algn="ctr" rotWithShape="0">
              <a:schemeClr val="tx1"/>
            </a:outerShdw>
          </a:effectLst>
        </p:spPr>
        <p:txBody>
          <a:bodyPr/>
          <a:lstStyle>
            <a:lvl1pPr marL="0" indent="0" algn="ctr">
              <a:buFontTx/>
              <a:buNone/>
              <a:defRPr>
                <a:solidFill>
                  <a:schemeClr val="bg1"/>
                </a:solidFill>
                <a:effectLst>
                  <a:outerShdw blurRad="38100" dist="38100" dir="2700000" algn="tl">
                    <a:srgbClr val="000000">
                      <a:alpha val="43137"/>
                    </a:srgbClr>
                  </a:outerShdw>
                </a:effectLst>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752600"/>
            <a:ext cx="4114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752600"/>
            <a:ext cx="4114800" cy="205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Secondary Transition/Post-School Results Network</a:t>
            </a:r>
          </a:p>
        </p:txBody>
      </p:sp>
      <p:sp>
        <p:nvSpPr>
          <p:cNvPr id="7" name="Slide Number Placeholder 6"/>
          <p:cNvSpPr>
            <a:spLocks noGrp="1"/>
          </p:cNvSpPr>
          <p:nvPr>
            <p:ph type="sldNum" sz="quarter" idx="12"/>
          </p:nvPr>
        </p:nvSpPr>
        <p:spPr/>
        <p:txBody>
          <a:bodyPr/>
          <a:lstStyle>
            <a:lvl1pPr>
              <a:defRPr/>
            </a:lvl1pPr>
          </a:lstStyle>
          <a:p>
            <a:fld id="{05CC2038-037F-49B9-9D9B-D45FD2DC7F05}" type="slidenum">
              <a:rPr lang="en-US" smtClean="0"/>
              <a:pPr/>
              <a:t>‹#›</a:t>
            </a:fld>
            <a:endParaRPr lang="en-US" dirty="0"/>
          </a:p>
        </p:txBody>
      </p:sp>
      <p:sp>
        <p:nvSpPr>
          <p:cNvPr id="9" name="Content Placeholder 3"/>
          <p:cNvSpPr>
            <a:spLocks noGrp="1"/>
          </p:cNvSpPr>
          <p:nvPr>
            <p:ph sz="half" idx="14"/>
          </p:nvPr>
        </p:nvSpPr>
        <p:spPr>
          <a:xfrm>
            <a:off x="4648200" y="3962400"/>
            <a:ext cx="4114800" cy="205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752600"/>
            <a:ext cx="4114800" cy="205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752600"/>
            <a:ext cx="4114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Secondary Transition/Post-School Results Network</a:t>
            </a:r>
          </a:p>
        </p:txBody>
      </p:sp>
      <p:sp>
        <p:nvSpPr>
          <p:cNvPr id="7" name="Slide Number Placeholder 6"/>
          <p:cNvSpPr>
            <a:spLocks noGrp="1"/>
          </p:cNvSpPr>
          <p:nvPr>
            <p:ph type="sldNum" sz="quarter" idx="12"/>
          </p:nvPr>
        </p:nvSpPr>
        <p:spPr/>
        <p:txBody>
          <a:bodyPr/>
          <a:lstStyle>
            <a:lvl1pPr>
              <a:defRPr/>
            </a:lvl1pPr>
          </a:lstStyle>
          <a:p>
            <a:fld id="{05CC2038-037F-49B9-9D9B-D45FD2DC7F05}" type="slidenum">
              <a:rPr lang="en-US" smtClean="0"/>
              <a:pPr/>
              <a:t>‹#›</a:t>
            </a:fld>
            <a:endParaRPr lang="en-US" dirty="0"/>
          </a:p>
        </p:txBody>
      </p:sp>
      <p:sp>
        <p:nvSpPr>
          <p:cNvPr id="8" name="Content Placeholder 2"/>
          <p:cNvSpPr>
            <a:spLocks noGrp="1"/>
          </p:cNvSpPr>
          <p:nvPr>
            <p:ph sz="half" idx="13"/>
          </p:nvPr>
        </p:nvSpPr>
        <p:spPr>
          <a:xfrm>
            <a:off x="381000" y="3962400"/>
            <a:ext cx="4114800" cy="205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r>
              <a:rPr lang="en-US" dirty="0"/>
              <a:t>Secondary Transition/Post-School Results Network</a:t>
            </a:r>
          </a:p>
        </p:txBody>
      </p:sp>
      <p:sp>
        <p:nvSpPr>
          <p:cNvPr id="5" name="Slide Number Placeholder 4"/>
          <p:cNvSpPr>
            <a:spLocks noGrp="1"/>
          </p:cNvSpPr>
          <p:nvPr>
            <p:ph type="sldNum" sz="quarter" idx="12"/>
          </p:nvPr>
        </p:nvSpPr>
        <p:spPr/>
        <p:txBody>
          <a:bodyPr/>
          <a:lstStyle>
            <a:lvl1pPr>
              <a:defRPr/>
            </a:lvl1pPr>
          </a:lstStyle>
          <a:p>
            <a:fld id="{05CC2038-037F-49B9-9D9B-D45FD2DC7F05}" type="slidenum">
              <a:rPr lang="en-US" smtClean="0"/>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19" name="Rectangle 18"/>
          <p:cNvSpPr/>
          <p:nvPr userDrawn="1"/>
        </p:nvSpPr>
        <p:spPr bwMode="auto">
          <a:xfrm>
            <a:off x="0" y="1371600"/>
            <a:ext cx="91440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r>
              <a:rPr lang="en-US" dirty="0"/>
              <a:t>Secondary Transition/Post-School Results Network</a:t>
            </a:r>
          </a:p>
        </p:txBody>
      </p:sp>
      <p:sp>
        <p:nvSpPr>
          <p:cNvPr id="5" name="Slide Number Placeholder 4"/>
          <p:cNvSpPr>
            <a:spLocks noGrp="1"/>
          </p:cNvSpPr>
          <p:nvPr>
            <p:ph type="sldNum" sz="quarter" idx="12"/>
          </p:nvPr>
        </p:nvSpPr>
        <p:spPr/>
        <p:txBody>
          <a:bodyPr/>
          <a:lstStyle>
            <a:lvl1pPr>
              <a:defRPr/>
            </a:lvl1pPr>
          </a:lstStyle>
          <a:p>
            <a:fld id="{05CC2038-037F-49B9-9D9B-D45FD2DC7F05}" type="slidenum">
              <a:rPr lang="en-US" smtClean="0"/>
              <a:pPr/>
              <a:t>‹#›</a:t>
            </a:fld>
            <a:endParaRPr lang="en-US" dirty="0"/>
          </a:p>
        </p:txBody>
      </p:sp>
      <p:grpSp>
        <p:nvGrpSpPr>
          <p:cNvPr id="6" name="Group 19"/>
          <p:cNvGrpSpPr>
            <a:grpSpLocks/>
          </p:cNvGrpSpPr>
          <p:nvPr userDrawn="1"/>
        </p:nvGrpSpPr>
        <p:grpSpPr bwMode="auto">
          <a:xfrm>
            <a:off x="0" y="5638800"/>
            <a:ext cx="8839200" cy="228600"/>
            <a:chOff x="0" y="912"/>
            <a:chExt cx="5280" cy="192"/>
          </a:xfrm>
        </p:grpSpPr>
        <p:sp>
          <p:nvSpPr>
            <p:cNvPr id="7" name="Rectangle 7"/>
            <p:cNvSpPr>
              <a:spLocks noChangeArrowheads="1"/>
            </p:cNvSpPr>
            <p:nvPr/>
          </p:nvSpPr>
          <p:spPr bwMode="auto">
            <a:xfrm>
              <a:off x="0" y="912"/>
              <a:ext cx="5280" cy="192"/>
            </a:xfrm>
            <a:prstGeom prst="rect">
              <a:avLst/>
            </a:prstGeom>
            <a:gradFill rotWithShape="0">
              <a:gsLst>
                <a:gs pos="0">
                  <a:schemeClr val="accent1"/>
                </a:gs>
                <a:gs pos="100000">
                  <a:schemeClr val="tx2"/>
                </a:gs>
              </a:gsLst>
              <a:lin ang="0" scaled="1"/>
            </a:gradFill>
            <a:ln w="9525">
              <a:noFill/>
              <a:miter lim="800000"/>
              <a:headEnd/>
              <a:tailEnd/>
            </a:ln>
            <a:effectLst/>
          </p:spPr>
          <p:txBody>
            <a:bodyPr wrap="none" anchor="ctr"/>
            <a:lstStyle/>
            <a:p>
              <a:endParaRPr lang="en-US" dirty="0"/>
            </a:p>
          </p:txBody>
        </p:sp>
        <p:sp useBgFill="1">
          <p:nvSpPr>
            <p:cNvPr id="8" name="Rectangle 8"/>
            <p:cNvSpPr>
              <a:spLocks noChangeArrowheads="1"/>
            </p:cNvSpPr>
            <p:nvPr/>
          </p:nvSpPr>
          <p:spPr bwMode="white">
            <a:xfrm>
              <a:off x="2748" y="912"/>
              <a:ext cx="36" cy="192"/>
            </a:xfrm>
            <a:prstGeom prst="rect">
              <a:avLst/>
            </a:prstGeom>
            <a:ln w="9525">
              <a:noFill/>
              <a:miter lim="800000"/>
              <a:headEnd/>
              <a:tailEnd/>
            </a:ln>
            <a:effectLst/>
          </p:spPr>
          <p:txBody>
            <a:bodyPr wrap="none" anchor="ctr"/>
            <a:lstStyle/>
            <a:p>
              <a:endParaRPr lang="en-US" dirty="0"/>
            </a:p>
          </p:txBody>
        </p:sp>
        <p:sp useBgFill="1">
          <p:nvSpPr>
            <p:cNvPr id="9" name="Rectangle 9"/>
            <p:cNvSpPr>
              <a:spLocks noChangeArrowheads="1"/>
            </p:cNvSpPr>
            <p:nvPr/>
          </p:nvSpPr>
          <p:spPr bwMode="white">
            <a:xfrm>
              <a:off x="3132" y="912"/>
              <a:ext cx="36" cy="192"/>
            </a:xfrm>
            <a:prstGeom prst="rect">
              <a:avLst/>
            </a:prstGeom>
            <a:ln w="9525">
              <a:noFill/>
              <a:miter lim="800000"/>
              <a:headEnd/>
              <a:tailEnd/>
            </a:ln>
            <a:effectLst/>
          </p:spPr>
          <p:txBody>
            <a:bodyPr wrap="none" anchor="ctr"/>
            <a:lstStyle/>
            <a:p>
              <a:endParaRPr lang="en-US" dirty="0"/>
            </a:p>
          </p:txBody>
        </p:sp>
        <p:sp useBgFill="1">
          <p:nvSpPr>
            <p:cNvPr id="10" name="Rectangle 10"/>
            <p:cNvSpPr>
              <a:spLocks noChangeArrowheads="1"/>
            </p:cNvSpPr>
            <p:nvPr/>
          </p:nvSpPr>
          <p:spPr bwMode="white">
            <a:xfrm>
              <a:off x="3492" y="912"/>
              <a:ext cx="36" cy="192"/>
            </a:xfrm>
            <a:prstGeom prst="rect">
              <a:avLst/>
            </a:prstGeom>
            <a:ln w="9525">
              <a:noFill/>
              <a:miter lim="800000"/>
              <a:headEnd/>
              <a:tailEnd/>
            </a:ln>
            <a:effectLst/>
          </p:spPr>
          <p:txBody>
            <a:bodyPr wrap="none" anchor="ctr"/>
            <a:lstStyle/>
            <a:p>
              <a:endParaRPr lang="en-US" dirty="0"/>
            </a:p>
          </p:txBody>
        </p:sp>
        <p:sp useBgFill="1">
          <p:nvSpPr>
            <p:cNvPr id="11" name="Rectangle 11"/>
            <p:cNvSpPr>
              <a:spLocks noChangeArrowheads="1"/>
            </p:cNvSpPr>
            <p:nvPr/>
          </p:nvSpPr>
          <p:spPr bwMode="white">
            <a:xfrm>
              <a:off x="3822" y="912"/>
              <a:ext cx="36" cy="192"/>
            </a:xfrm>
            <a:prstGeom prst="rect">
              <a:avLst/>
            </a:prstGeom>
            <a:ln w="9525">
              <a:noFill/>
              <a:miter lim="800000"/>
              <a:headEnd/>
              <a:tailEnd/>
            </a:ln>
            <a:effectLst/>
          </p:spPr>
          <p:txBody>
            <a:bodyPr wrap="none" anchor="ctr"/>
            <a:lstStyle/>
            <a:p>
              <a:endParaRPr lang="en-US" dirty="0"/>
            </a:p>
          </p:txBody>
        </p:sp>
        <p:sp useBgFill="1">
          <p:nvSpPr>
            <p:cNvPr id="12" name="Rectangle 12"/>
            <p:cNvSpPr>
              <a:spLocks noChangeArrowheads="1"/>
            </p:cNvSpPr>
            <p:nvPr/>
          </p:nvSpPr>
          <p:spPr bwMode="white">
            <a:xfrm>
              <a:off x="4104" y="912"/>
              <a:ext cx="36" cy="192"/>
            </a:xfrm>
            <a:prstGeom prst="rect">
              <a:avLst/>
            </a:prstGeom>
            <a:ln w="9525">
              <a:noFill/>
              <a:miter lim="800000"/>
              <a:headEnd/>
              <a:tailEnd/>
            </a:ln>
            <a:effectLst/>
          </p:spPr>
          <p:txBody>
            <a:bodyPr wrap="none" anchor="ctr"/>
            <a:lstStyle/>
            <a:p>
              <a:endParaRPr lang="en-US" dirty="0"/>
            </a:p>
          </p:txBody>
        </p:sp>
        <p:sp useBgFill="1">
          <p:nvSpPr>
            <p:cNvPr id="13" name="Rectangle 13"/>
            <p:cNvSpPr>
              <a:spLocks noChangeArrowheads="1"/>
            </p:cNvSpPr>
            <p:nvPr/>
          </p:nvSpPr>
          <p:spPr bwMode="white">
            <a:xfrm>
              <a:off x="4368" y="912"/>
              <a:ext cx="36" cy="192"/>
            </a:xfrm>
            <a:prstGeom prst="rect">
              <a:avLst/>
            </a:prstGeom>
            <a:ln w="9525">
              <a:noFill/>
              <a:miter lim="800000"/>
              <a:headEnd/>
              <a:tailEnd/>
            </a:ln>
            <a:effectLst/>
          </p:spPr>
          <p:txBody>
            <a:bodyPr wrap="none" anchor="ctr"/>
            <a:lstStyle/>
            <a:p>
              <a:endParaRPr lang="en-US" dirty="0"/>
            </a:p>
          </p:txBody>
        </p:sp>
        <p:sp useBgFill="1">
          <p:nvSpPr>
            <p:cNvPr id="14" name="Rectangle 14"/>
            <p:cNvSpPr>
              <a:spLocks noChangeArrowheads="1"/>
            </p:cNvSpPr>
            <p:nvPr/>
          </p:nvSpPr>
          <p:spPr bwMode="white">
            <a:xfrm>
              <a:off x="4800" y="912"/>
              <a:ext cx="36" cy="192"/>
            </a:xfrm>
            <a:prstGeom prst="rect">
              <a:avLst/>
            </a:prstGeom>
            <a:ln w="9525">
              <a:noFill/>
              <a:miter lim="800000"/>
              <a:headEnd/>
              <a:tailEnd/>
            </a:ln>
            <a:effectLst/>
          </p:spPr>
          <p:txBody>
            <a:bodyPr wrap="none" anchor="ctr"/>
            <a:lstStyle/>
            <a:p>
              <a:endParaRPr lang="en-US" dirty="0"/>
            </a:p>
          </p:txBody>
        </p:sp>
        <p:sp useBgFill="1">
          <p:nvSpPr>
            <p:cNvPr id="15" name="Rectangle 15"/>
            <p:cNvSpPr>
              <a:spLocks noChangeArrowheads="1"/>
            </p:cNvSpPr>
            <p:nvPr/>
          </p:nvSpPr>
          <p:spPr bwMode="white">
            <a:xfrm>
              <a:off x="4602" y="912"/>
              <a:ext cx="36" cy="192"/>
            </a:xfrm>
            <a:prstGeom prst="rect">
              <a:avLst/>
            </a:prstGeom>
            <a:ln w="9525">
              <a:noFill/>
              <a:miter lim="800000"/>
              <a:headEnd/>
              <a:tailEnd/>
            </a:ln>
            <a:effectLst/>
          </p:spPr>
          <p:txBody>
            <a:bodyPr wrap="none" anchor="ctr"/>
            <a:lstStyle/>
            <a:p>
              <a:endParaRPr lang="en-US" dirty="0"/>
            </a:p>
          </p:txBody>
        </p:sp>
        <p:sp useBgFill="1">
          <p:nvSpPr>
            <p:cNvPr id="16" name="Rectangle 16"/>
            <p:cNvSpPr>
              <a:spLocks noChangeArrowheads="1"/>
            </p:cNvSpPr>
            <p:nvPr/>
          </p:nvSpPr>
          <p:spPr bwMode="white">
            <a:xfrm>
              <a:off x="4962" y="912"/>
              <a:ext cx="36" cy="192"/>
            </a:xfrm>
            <a:prstGeom prst="rect">
              <a:avLst/>
            </a:prstGeom>
            <a:ln w="9525">
              <a:noFill/>
              <a:miter lim="800000"/>
              <a:headEnd/>
              <a:tailEnd/>
            </a:ln>
            <a:effectLst/>
          </p:spPr>
          <p:txBody>
            <a:bodyPr wrap="none" anchor="ctr"/>
            <a:lstStyle/>
            <a:p>
              <a:endParaRPr lang="en-US" dirty="0"/>
            </a:p>
          </p:txBody>
        </p:sp>
        <p:sp useBgFill="1">
          <p:nvSpPr>
            <p:cNvPr id="17" name="Rectangle 17"/>
            <p:cNvSpPr>
              <a:spLocks noChangeArrowheads="1"/>
            </p:cNvSpPr>
            <p:nvPr/>
          </p:nvSpPr>
          <p:spPr bwMode="white">
            <a:xfrm>
              <a:off x="5094" y="912"/>
              <a:ext cx="36" cy="192"/>
            </a:xfrm>
            <a:prstGeom prst="rect">
              <a:avLst/>
            </a:prstGeom>
            <a:ln w="9525">
              <a:noFill/>
              <a:miter lim="800000"/>
              <a:headEnd/>
              <a:tailEnd/>
            </a:ln>
            <a:effectLst/>
          </p:spPr>
          <p:txBody>
            <a:bodyPr wrap="none" anchor="ctr"/>
            <a:lstStyle/>
            <a:p>
              <a:endParaRPr lang="en-US" dirty="0"/>
            </a:p>
          </p:txBody>
        </p:sp>
        <p:sp useBgFill="1">
          <p:nvSpPr>
            <p:cNvPr id="18" name="Rectangle 18"/>
            <p:cNvSpPr>
              <a:spLocks noChangeArrowheads="1"/>
            </p:cNvSpPr>
            <p:nvPr/>
          </p:nvSpPr>
          <p:spPr bwMode="white">
            <a:xfrm>
              <a:off x="5196" y="912"/>
              <a:ext cx="36" cy="192"/>
            </a:xfrm>
            <a:prstGeom prst="rect">
              <a:avLst/>
            </a:prstGeom>
            <a:ln w="9525">
              <a:noFill/>
              <a:miter lim="800000"/>
              <a:headEnd/>
              <a:tailEnd/>
            </a:ln>
            <a:effectLst/>
          </p:spPr>
          <p:txBody>
            <a:bodyPr wrap="none" anchor="ctr"/>
            <a:lstStyle/>
            <a:p>
              <a:endParaRPr lang="en-US" dirty="0"/>
            </a:p>
          </p:txBody>
        </p:sp>
      </p:grpSp>
      <p:sp>
        <p:nvSpPr>
          <p:cNvPr id="2" name="Title 1"/>
          <p:cNvSpPr>
            <a:spLocks noGrp="1"/>
          </p:cNvSpPr>
          <p:nvPr>
            <p:ph type="title"/>
          </p:nvPr>
        </p:nvSpPr>
        <p:spPr>
          <a:xfrm>
            <a:off x="381000" y="304800"/>
            <a:ext cx="8382000" cy="4953000"/>
          </a:xfrm>
          <a:noFill/>
        </p:spPr>
        <p:txBody>
          <a:bodyPr/>
          <a:lstStyle>
            <a:lvl1pPr algn="ctr">
              <a:defRPr sz="5400"/>
            </a:lvl1pPr>
          </a:lstStyle>
          <a:p>
            <a:r>
              <a:rPr lang="en-US" dirty="0"/>
              <a:t>Click to edit Master title style</a:t>
            </a:r>
          </a:p>
        </p:txBody>
      </p:sp>
      <p:grpSp>
        <p:nvGrpSpPr>
          <p:cNvPr id="20" name="Group 19"/>
          <p:cNvGrpSpPr>
            <a:grpSpLocks/>
          </p:cNvGrpSpPr>
          <p:nvPr userDrawn="1"/>
        </p:nvGrpSpPr>
        <p:grpSpPr bwMode="auto">
          <a:xfrm>
            <a:off x="0" y="5638800"/>
            <a:ext cx="8839200" cy="228600"/>
            <a:chOff x="0" y="912"/>
            <a:chExt cx="5280" cy="192"/>
          </a:xfrm>
        </p:grpSpPr>
        <p:sp>
          <p:nvSpPr>
            <p:cNvPr id="21" name="Rectangle 7"/>
            <p:cNvSpPr>
              <a:spLocks noChangeArrowheads="1"/>
            </p:cNvSpPr>
            <p:nvPr/>
          </p:nvSpPr>
          <p:spPr bwMode="auto">
            <a:xfrm>
              <a:off x="0" y="912"/>
              <a:ext cx="5280" cy="192"/>
            </a:xfrm>
            <a:prstGeom prst="rect">
              <a:avLst/>
            </a:prstGeom>
            <a:gradFill rotWithShape="0">
              <a:gsLst>
                <a:gs pos="0">
                  <a:schemeClr val="accent1"/>
                </a:gs>
                <a:gs pos="100000">
                  <a:schemeClr val="tx2"/>
                </a:gs>
              </a:gsLst>
              <a:lin ang="0" scaled="1"/>
            </a:gradFill>
            <a:ln w="9525">
              <a:noFill/>
              <a:miter lim="800000"/>
              <a:headEnd/>
              <a:tailEnd/>
            </a:ln>
            <a:effectLst/>
          </p:spPr>
          <p:txBody>
            <a:bodyPr wrap="none" anchor="ctr"/>
            <a:lstStyle/>
            <a:p>
              <a:endParaRPr lang="en-US" dirty="0"/>
            </a:p>
          </p:txBody>
        </p:sp>
        <p:sp useBgFill="1">
          <p:nvSpPr>
            <p:cNvPr id="22" name="Rectangle 8"/>
            <p:cNvSpPr>
              <a:spLocks noChangeArrowheads="1"/>
            </p:cNvSpPr>
            <p:nvPr/>
          </p:nvSpPr>
          <p:spPr bwMode="white">
            <a:xfrm>
              <a:off x="2748" y="912"/>
              <a:ext cx="36" cy="192"/>
            </a:xfrm>
            <a:prstGeom prst="rect">
              <a:avLst/>
            </a:prstGeom>
            <a:ln w="9525">
              <a:noFill/>
              <a:miter lim="800000"/>
              <a:headEnd/>
              <a:tailEnd/>
            </a:ln>
            <a:effectLst/>
          </p:spPr>
          <p:txBody>
            <a:bodyPr wrap="none" anchor="ctr"/>
            <a:lstStyle/>
            <a:p>
              <a:endParaRPr lang="en-US" dirty="0"/>
            </a:p>
          </p:txBody>
        </p:sp>
        <p:sp useBgFill="1">
          <p:nvSpPr>
            <p:cNvPr id="23" name="Rectangle 9"/>
            <p:cNvSpPr>
              <a:spLocks noChangeArrowheads="1"/>
            </p:cNvSpPr>
            <p:nvPr/>
          </p:nvSpPr>
          <p:spPr bwMode="white">
            <a:xfrm>
              <a:off x="3132" y="912"/>
              <a:ext cx="36" cy="192"/>
            </a:xfrm>
            <a:prstGeom prst="rect">
              <a:avLst/>
            </a:prstGeom>
            <a:ln w="9525">
              <a:noFill/>
              <a:miter lim="800000"/>
              <a:headEnd/>
              <a:tailEnd/>
            </a:ln>
            <a:effectLst/>
          </p:spPr>
          <p:txBody>
            <a:bodyPr wrap="none" anchor="ctr"/>
            <a:lstStyle/>
            <a:p>
              <a:endParaRPr lang="en-US" dirty="0"/>
            </a:p>
          </p:txBody>
        </p:sp>
        <p:sp useBgFill="1">
          <p:nvSpPr>
            <p:cNvPr id="24" name="Rectangle 10"/>
            <p:cNvSpPr>
              <a:spLocks noChangeArrowheads="1"/>
            </p:cNvSpPr>
            <p:nvPr/>
          </p:nvSpPr>
          <p:spPr bwMode="white">
            <a:xfrm>
              <a:off x="3492" y="912"/>
              <a:ext cx="36" cy="192"/>
            </a:xfrm>
            <a:prstGeom prst="rect">
              <a:avLst/>
            </a:prstGeom>
            <a:ln w="9525">
              <a:noFill/>
              <a:miter lim="800000"/>
              <a:headEnd/>
              <a:tailEnd/>
            </a:ln>
            <a:effectLst/>
          </p:spPr>
          <p:txBody>
            <a:bodyPr wrap="none" anchor="ctr"/>
            <a:lstStyle/>
            <a:p>
              <a:endParaRPr lang="en-US" dirty="0"/>
            </a:p>
          </p:txBody>
        </p:sp>
        <p:sp useBgFill="1">
          <p:nvSpPr>
            <p:cNvPr id="25" name="Rectangle 11"/>
            <p:cNvSpPr>
              <a:spLocks noChangeArrowheads="1"/>
            </p:cNvSpPr>
            <p:nvPr/>
          </p:nvSpPr>
          <p:spPr bwMode="white">
            <a:xfrm>
              <a:off x="3822" y="912"/>
              <a:ext cx="36" cy="192"/>
            </a:xfrm>
            <a:prstGeom prst="rect">
              <a:avLst/>
            </a:prstGeom>
            <a:ln w="9525">
              <a:noFill/>
              <a:miter lim="800000"/>
              <a:headEnd/>
              <a:tailEnd/>
            </a:ln>
            <a:effectLst/>
          </p:spPr>
          <p:txBody>
            <a:bodyPr wrap="none" anchor="ctr"/>
            <a:lstStyle/>
            <a:p>
              <a:endParaRPr lang="en-US" dirty="0"/>
            </a:p>
          </p:txBody>
        </p:sp>
        <p:sp useBgFill="1">
          <p:nvSpPr>
            <p:cNvPr id="26" name="Rectangle 12"/>
            <p:cNvSpPr>
              <a:spLocks noChangeArrowheads="1"/>
            </p:cNvSpPr>
            <p:nvPr/>
          </p:nvSpPr>
          <p:spPr bwMode="white">
            <a:xfrm>
              <a:off x="4104" y="912"/>
              <a:ext cx="36" cy="192"/>
            </a:xfrm>
            <a:prstGeom prst="rect">
              <a:avLst/>
            </a:prstGeom>
            <a:ln w="9525">
              <a:noFill/>
              <a:miter lim="800000"/>
              <a:headEnd/>
              <a:tailEnd/>
            </a:ln>
            <a:effectLst/>
          </p:spPr>
          <p:txBody>
            <a:bodyPr wrap="none" anchor="ctr"/>
            <a:lstStyle/>
            <a:p>
              <a:endParaRPr lang="en-US" dirty="0"/>
            </a:p>
          </p:txBody>
        </p:sp>
        <p:sp useBgFill="1">
          <p:nvSpPr>
            <p:cNvPr id="27" name="Rectangle 13"/>
            <p:cNvSpPr>
              <a:spLocks noChangeArrowheads="1"/>
            </p:cNvSpPr>
            <p:nvPr/>
          </p:nvSpPr>
          <p:spPr bwMode="white">
            <a:xfrm>
              <a:off x="4368" y="912"/>
              <a:ext cx="36" cy="192"/>
            </a:xfrm>
            <a:prstGeom prst="rect">
              <a:avLst/>
            </a:prstGeom>
            <a:ln w="9525">
              <a:noFill/>
              <a:miter lim="800000"/>
              <a:headEnd/>
              <a:tailEnd/>
            </a:ln>
            <a:effectLst/>
          </p:spPr>
          <p:txBody>
            <a:bodyPr wrap="none" anchor="ctr"/>
            <a:lstStyle/>
            <a:p>
              <a:endParaRPr lang="en-US" dirty="0"/>
            </a:p>
          </p:txBody>
        </p:sp>
        <p:sp useBgFill="1">
          <p:nvSpPr>
            <p:cNvPr id="28" name="Rectangle 14"/>
            <p:cNvSpPr>
              <a:spLocks noChangeArrowheads="1"/>
            </p:cNvSpPr>
            <p:nvPr/>
          </p:nvSpPr>
          <p:spPr bwMode="white">
            <a:xfrm>
              <a:off x="4800" y="912"/>
              <a:ext cx="36" cy="192"/>
            </a:xfrm>
            <a:prstGeom prst="rect">
              <a:avLst/>
            </a:prstGeom>
            <a:ln w="9525">
              <a:noFill/>
              <a:miter lim="800000"/>
              <a:headEnd/>
              <a:tailEnd/>
            </a:ln>
            <a:effectLst/>
          </p:spPr>
          <p:txBody>
            <a:bodyPr wrap="none" anchor="ctr"/>
            <a:lstStyle/>
            <a:p>
              <a:endParaRPr lang="en-US" dirty="0"/>
            </a:p>
          </p:txBody>
        </p:sp>
        <p:sp useBgFill="1">
          <p:nvSpPr>
            <p:cNvPr id="29" name="Rectangle 15"/>
            <p:cNvSpPr>
              <a:spLocks noChangeArrowheads="1"/>
            </p:cNvSpPr>
            <p:nvPr/>
          </p:nvSpPr>
          <p:spPr bwMode="white">
            <a:xfrm>
              <a:off x="4602" y="912"/>
              <a:ext cx="36" cy="192"/>
            </a:xfrm>
            <a:prstGeom prst="rect">
              <a:avLst/>
            </a:prstGeom>
            <a:ln w="9525">
              <a:noFill/>
              <a:miter lim="800000"/>
              <a:headEnd/>
              <a:tailEnd/>
            </a:ln>
            <a:effectLst/>
          </p:spPr>
          <p:txBody>
            <a:bodyPr wrap="none" anchor="ctr"/>
            <a:lstStyle/>
            <a:p>
              <a:endParaRPr lang="en-US" dirty="0"/>
            </a:p>
          </p:txBody>
        </p:sp>
        <p:sp useBgFill="1">
          <p:nvSpPr>
            <p:cNvPr id="30" name="Rectangle 16"/>
            <p:cNvSpPr>
              <a:spLocks noChangeArrowheads="1"/>
            </p:cNvSpPr>
            <p:nvPr/>
          </p:nvSpPr>
          <p:spPr bwMode="white">
            <a:xfrm>
              <a:off x="4962" y="912"/>
              <a:ext cx="36" cy="192"/>
            </a:xfrm>
            <a:prstGeom prst="rect">
              <a:avLst/>
            </a:prstGeom>
            <a:ln w="9525">
              <a:noFill/>
              <a:miter lim="800000"/>
              <a:headEnd/>
              <a:tailEnd/>
            </a:ln>
            <a:effectLst/>
          </p:spPr>
          <p:txBody>
            <a:bodyPr wrap="none" anchor="ctr"/>
            <a:lstStyle/>
            <a:p>
              <a:endParaRPr lang="en-US" dirty="0"/>
            </a:p>
          </p:txBody>
        </p:sp>
        <p:sp useBgFill="1">
          <p:nvSpPr>
            <p:cNvPr id="31" name="Rectangle 17"/>
            <p:cNvSpPr>
              <a:spLocks noChangeArrowheads="1"/>
            </p:cNvSpPr>
            <p:nvPr/>
          </p:nvSpPr>
          <p:spPr bwMode="white">
            <a:xfrm>
              <a:off x="5094" y="912"/>
              <a:ext cx="36" cy="192"/>
            </a:xfrm>
            <a:prstGeom prst="rect">
              <a:avLst/>
            </a:prstGeom>
            <a:ln w="9525">
              <a:noFill/>
              <a:miter lim="800000"/>
              <a:headEnd/>
              <a:tailEnd/>
            </a:ln>
            <a:effectLst/>
          </p:spPr>
          <p:txBody>
            <a:bodyPr wrap="none" anchor="ctr"/>
            <a:lstStyle/>
            <a:p>
              <a:endParaRPr lang="en-US" dirty="0"/>
            </a:p>
          </p:txBody>
        </p:sp>
        <p:sp useBgFill="1">
          <p:nvSpPr>
            <p:cNvPr id="32" name="Rectangle 18"/>
            <p:cNvSpPr>
              <a:spLocks noChangeArrowheads="1"/>
            </p:cNvSpPr>
            <p:nvPr/>
          </p:nvSpPr>
          <p:spPr bwMode="white">
            <a:xfrm>
              <a:off x="5196" y="912"/>
              <a:ext cx="36" cy="192"/>
            </a:xfrm>
            <a:prstGeom prst="rect">
              <a:avLst/>
            </a:prstGeom>
            <a:ln w="9525">
              <a:noFill/>
              <a:miter lim="800000"/>
              <a:headEnd/>
              <a:tailEnd/>
            </a:ln>
            <a:effectLst/>
          </p:spPr>
          <p:txBody>
            <a:bodyPr wrap="none" anchor="ctr"/>
            <a:lstStyle/>
            <a:p>
              <a:endParaRPr lang="en-US"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r>
              <a:rPr lang="en-US" dirty="0"/>
              <a:t>Secondary Transition/Post-School Results Network</a:t>
            </a:r>
          </a:p>
        </p:txBody>
      </p:sp>
      <p:sp>
        <p:nvSpPr>
          <p:cNvPr id="4" name="Slide Number Placeholder 3"/>
          <p:cNvSpPr>
            <a:spLocks noGrp="1"/>
          </p:cNvSpPr>
          <p:nvPr>
            <p:ph type="sldNum" sz="quarter" idx="12"/>
          </p:nvPr>
        </p:nvSpPr>
        <p:spPr/>
        <p:txBody>
          <a:bodyPr/>
          <a:lstStyle>
            <a:lvl1pPr>
              <a:defRPr/>
            </a:lvl1pPr>
          </a:lstStyle>
          <a:p>
            <a:fld id="{05CC2038-037F-49B9-9D9B-D45FD2DC7F05}" type="slidenum">
              <a:rPr lang="en-US" smtClean="0"/>
              <a:pPr/>
              <a:t>‹#›</a:t>
            </a:fld>
            <a:endParaRPr lang="en-US" dirty="0"/>
          </a:p>
        </p:txBody>
      </p:sp>
      <p:sp>
        <p:nvSpPr>
          <p:cNvPr id="5" name="Rectangle 4"/>
          <p:cNvSpPr/>
          <p:nvPr userDrawn="1"/>
        </p:nvSpPr>
        <p:spPr bwMode="auto">
          <a:xfrm>
            <a:off x="0" y="1371600"/>
            <a:ext cx="91440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Secondary Transition/Post-School Results Network</a:t>
            </a:r>
          </a:p>
        </p:txBody>
      </p:sp>
      <p:sp>
        <p:nvSpPr>
          <p:cNvPr id="7" name="Slide Number Placeholder 6"/>
          <p:cNvSpPr>
            <a:spLocks noGrp="1"/>
          </p:cNvSpPr>
          <p:nvPr>
            <p:ph type="sldNum" sz="quarter" idx="12"/>
          </p:nvPr>
        </p:nvSpPr>
        <p:spPr/>
        <p:txBody>
          <a:bodyPr/>
          <a:lstStyle>
            <a:lvl1pPr>
              <a:defRPr/>
            </a:lvl1pPr>
          </a:lstStyle>
          <a:p>
            <a:fld id="{05CC2038-037F-49B9-9D9B-D45FD2DC7F05}" type="slidenum">
              <a:rPr lang="en-US" smtClean="0"/>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Secondary Transition/Post-School Results Network</a:t>
            </a:r>
          </a:p>
        </p:txBody>
      </p:sp>
      <p:sp>
        <p:nvSpPr>
          <p:cNvPr id="7" name="Slide Number Placeholder 6"/>
          <p:cNvSpPr>
            <a:spLocks noGrp="1"/>
          </p:cNvSpPr>
          <p:nvPr>
            <p:ph type="sldNum" sz="quarter" idx="12"/>
          </p:nvPr>
        </p:nvSpPr>
        <p:spPr/>
        <p:txBody>
          <a:bodyPr/>
          <a:lstStyle>
            <a:lvl1pPr>
              <a:defRPr/>
            </a:lvl1pPr>
          </a:lstStyle>
          <a:p>
            <a:fld id="{05CC2038-037F-49B9-9D9B-D45FD2DC7F05}" type="slidenum">
              <a:rPr lang="en-US" smtClean="0"/>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Secondary Transition/Post-School Results Network</a:t>
            </a:r>
          </a:p>
        </p:txBody>
      </p:sp>
      <p:sp>
        <p:nvSpPr>
          <p:cNvPr id="6" name="Slide Number Placeholder 5"/>
          <p:cNvSpPr>
            <a:spLocks noGrp="1"/>
          </p:cNvSpPr>
          <p:nvPr>
            <p:ph type="sldNum" sz="quarter" idx="12"/>
          </p:nvPr>
        </p:nvSpPr>
        <p:spPr/>
        <p:txBody>
          <a:bodyPr/>
          <a:lstStyle>
            <a:lvl1pPr>
              <a:defRPr/>
            </a:lvl1pPr>
          </a:lstStyle>
          <a:p>
            <a:fld id="{05CC2038-037F-49B9-9D9B-D45FD2DC7F05}" type="slidenum">
              <a:rPr lang="en-US" smtClean="0"/>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Secondary Transition/Post-School Results Network</a:t>
            </a:r>
          </a:p>
        </p:txBody>
      </p:sp>
      <p:sp>
        <p:nvSpPr>
          <p:cNvPr id="6" name="Slide Number Placeholder 5"/>
          <p:cNvSpPr>
            <a:spLocks noGrp="1"/>
          </p:cNvSpPr>
          <p:nvPr>
            <p:ph type="sldNum" sz="quarter" idx="12"/>
          </p:nvPr>
        </p:nvSpPr>
        <p:spPr/>
        <p:txBody>
          <a:bodyPr/>
          <a:lstStyle>
            <a:lvl1pPr>
              <a:defRPr/>
            </a:lvl1pPr>
          </a:lstStyle>
          <a:p>
            <a:fld id="{05CC2038-037F-49B9-9D9B-D45FD2DC7F05}" type="slidenum">
              <a:rPr lang="en-US" smtClean="0"/>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71450"/>
            <a:ext cx="1946275" cy="5924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3100" y="171450"/>
            <a:ext cx="5686425" cy="5924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Secondary Transition/Post-School Results Network</a:t>
            </a:r>
          </a:p>
        </p:txBody>
      </p:sp>
      <p:sp>
        <p:nvSpPr>
          <p:cNvPr id="6" name="Slide Number Placeholder 5"/>
          <p:cNvSpPr>
            <a:spLocks noGrp="1"/>
          </p:cNvSpPr>
          <p:nvPr>
            <p:ph type="sldNum" sz="quarter" idx="12"/>
          </p:nvPr>
        </p:nvSpPr>
        <p:spPr/>
        <p:txBody>
          <a:bodyPr/>
          <a:lstStyle>
            <a:lvl1pPr>
              <a:defRPr/>
            </a:lvl1pPr>
          </a:lstStyle>
          <a:p>
            <a:fld id="{05CC2038-037F-49B9-9D9B-D45FD2DC7F05}" type="slidenum">
              <a:rPr lang="en-US" smtClean="0"/>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85800" y="533400"/>
            <a:ext cx="7696200" cy="2209800"/>
          </a:xfrm>
        </p:spPr>
        <p:txBody>
          <a:bodyPr/>
          <a:lstStyle>
            <a:lvl1pPr algn="ctr">
              <a:defRPr sz="6000"/>
            </a:lvl1pPr>
          </a:lstStyle>
          <a:p>
            <a:r>
              <a:rPr lang="en-US" dirty="0"/>
              <a:t>Click to edit Master title style</a:t>
            </a:r>
          </a:p>
        </p:txBody>
      </p:sp>
      <p:sp>
        <p:nvSpPr>
          <p:cNvPr id="2051" name="Rectangle 3"/>
          <p:cNvSpPr>
            <a:spLocks noGrp="1" noChangeArrowheads="1"/>
          </p:cNvSpPr>
          <p:nvPr>
            <p:ph type="subTitle" sz="quarter" idx="1"/>
          </p:nvPr>
        </p:nvSpPr>
        <p:spPr>
          <a:xfrm>
            <a:off x="1371600" y="3505200"/>
            <a:ext cx="6400800" cy="2286000"/>
          </a:xfrm>
        </p:spPr>
        <p:txBody>
          <a:bodyPr/>
          <a:lstStyle>
            <a:lvl1pPr marL="0" indent="0" algn="ctr">
              <a:buFontTx/>
              <a:buNone/>
              <a:defRPr/>
            </a:lvl1pPr>
          </a:lstStyle>
          <a:p>
            <a:r>
              <a:rPr lang="en-US"/>
              <a:t>Click to edit Master subtitle style</a:t>
            </a:r>
          </a:p>
        </p:txBody>
      </p:sp>
      <p:sp>
        <p:nvSpPr>
          <p:cNvPr id="2052" name="Rectangle 4"/>
          <p:cNvSpPr>
            <a:spLocks noGrp="1" noChangeArrowheads="1"/>
          </p:cNvSpPr>
          <p:nvPr>
            <p:ph type="dt" sz="quarter" idx="2"/>
          </p:nvPr>
        </p:nvSpPr>
        <p:spPr/>
        <p:txBody>
          <a:bodyPr/>
          <a:lstStyle>
            <a:lvl1pPr>
              <a:defRPr/>
            </a:lvl1pPr>
          </a:lstStyle>
          <a:p>
            <a:endParaRPr lang="en-US" dirty="0"/>
          </a:p>
        </p:txBody>
      </p:sp>
      <p:sp>
        <p:nvSpPr>
          <p:cNvPr id="2053" name="Rectangle 5"/>
          <p:cNvSpPr>
            <a:spLocks noGrp="1" noChangeArrowheads="1"/>
          </p:cNvSpPr>
          <p:nvPr>
            <p:ph type="ftr" sz="quarter" idx="3"/>
          </p:nvPr>
        </p:nvSpPr>
        <p:spPr/>
        <p:txBody>
          <a:bodyPr/>
          <a:lstStyle>
            <a:lvl1pPr>
              <a:defRPr/>
            </a:lvl1pPr>
          </a:lstStyle>
          <a:p>
            <a:r>
              <a:rPr lang="en-US" dirty="0"/>
              <a:t>Secondary Transition/Post-School Results Network</a:t>
            </a:r>
          </a:p>
        </p:txBody>
      </p:sp>
      <p:sp>
        <p:nvSpPr>
          <p:cNvPr id="2054" name="Rectangle 6"/>
          <p:cNvSpPr>
            <a:spLocks noGrp="1" noChangeArrowheads="1"/>
          </p:cNvSpPr>
          <p:nvPr>
            <p:ph type="sldNum" sz="quarter" idx="4"/>
          </p:nvPr>
        </p:nvSpPr>
        <p:spPr/>
        <p:txBody>
          <a:bodyPr/>
          <a:lstStyle>
            <a:lvl1pPr>
              <a:defRPr/>
            </a:lvl1pPr>
          </a:lstStyle>
          <a:p>
            <a:fld id="{05CC2038-037F-49B9-9D9B-D45FD2DC7F05}" type="slidenum">
              <a:rPr lang="en-US" smtClean="0"/>
              <a:pPr/>
              <a:t>‹#›</a:t>
            </a:fld>
            <a:endParaRPr lang="en-US" dirty="0"/>
          </a:p>
        </p:txBody>
      </p:sp>
      <p:grpSp>
        <p:nvGrpSpPr>
          <p:cNvPr id="2" name="Group 19"/>
          <p:cNvGrpSpPr>
            <a:grpSpLocks/>
          </p:cNvGrpSpPr>
          <p:nvPr/>
        </p:nvGrpSpPr>
        <p:grpSpPr bwMode="auto">
          <a:xfrm>
            <a:off x="0" y="2895600"/>
            <a:ext cx="8991600" cy="457200"/>
            <a:chOff x="0" y="1824"/>
            <a:chExt cx="5280" cy="192"/>
          </a:xfrm>
        </p:grpSpPr>
        <p:sp>
          <p:nvSpPr>
            <p:cNvPr id="2055" name="Rectangle 7"/>
            <p:cNvSpPr>
              <a:spLocks noChangeArrowheads="1"/>
            </p:cNvSpPr>
            <p:nvPr/>
          </p:nvSpPr>
          <p:spPr bwMode="auto">
            <a:xfrm>
              <a:off x="0" y="1824"/>
              <a:ext cx="5280" cy="192"/>
            </a:xfrm>
            <a:prstGeom prst="rect">
              <a:avLst/>
            </a:prstGeom>
            <a:gradFill rotWithShape="0">
              <a:gsLst>
                <a:gs pos="0">
                  <a:schemeClr val="accent1"/>
                </a:gs>
                <a:gs pos="100000">
                  <a:schemeClr val="tx2"/>
                </a:gs>
              </a:gsLst>
              <a:lin ang="0" scaled="1"/>
            </a:gradFill>
            <a:ln w="9525">
              <a:noFill/>
              <a:miter lim="800000"/>
              <a:headEnd/>
              <a:tailEnd/>
            </a:ln>
            <a:effectLst/>
          </p:spPr>
          <p:txBody>
            <a:bodyPr wrap="none" anchor="ctr"/>
            <a:lstStyle/>
            <a:p>
              <a:endParaRPr lang="en-US" dirty="0"/>
            </a:p>
          </p:txBody>
        </p:sp>
        <p:sp useBgFill="1">
          <p:nvSpPr>
            <p:cNvPr id="2056" name="Rectangle 8"/>
            <p:cNvSpPr>
              <a:spLocks noChangeArrowheads="1"/>
            </p:cNvSpPr>
            <p:nvPr/>
          </p:nvSpPr>
          <p:spPr bwMode="white">
            <a:xfrm>
              <a:off x="2748" y="1824"/>
              <a:ext cx="36" cy="192"/>
            </a:xfrm>
            <a:prstGeom prst="rect">
              <a:avLst/>
            </a:prstGeom>
            <a:ln w="9525">
              <a:noFill/>
              <a:miter lim="800000"/>
              <a:headEnd/>
              <a:tailEnd/>
            </a:ln>
            <a:effectLst/>
          </p:spPr>
          <p:txBody>
            <a:bodyPr wrap="none" anchor="ctr"/>
            <a:lstStyle/>
            <a:p>
              <a:endParaRPr lang="en-US" dirty="0"/>
            </a:p>
          </p:txBody>
        </p:sp>
        <p:sp useBgFill="1">
          <p:nvSpPr>
            <p:cNvPr id="2057" name="Rectangle 9"/>
            <p:cNvSpPr>
              <a:spLocks noChangeArrowheads="1"/>
            </p:cNvSpPr>
            <p:nvPr/>
          </p:nvSpPr>
          <p:spPr bwMode="white">
            <a:xfrm>
              <a:off x="3132" y="1824"/>
              <a:ext cx="36" cy="192"/>
            </a:xfrm>
            <a:prstGeom prst="rect">
              <a:avLst/>
            </a:prstGeom>
            <a:ln w="9525">
              <a:noFill/>
              <a:miter lim="800000"/>
              <a:headEnd/>
              <a:tailEnd/>
            </a:ln>
            <a:effectLst/>
          </p:spPr>
          <p:txBody>
            <a:bodyPr wrap="none" anchor="ctr"/>
            <a:lstStyle/>
            <a:p>
              <a:endParaRPr lang="en-US" dirty="0"/>
            </a:p>
          </p:txBody>
        </p:sp>
        <p:sp useBgFill="1">
          <p:nvSpPr>
            <p:cNvPr id="2058" name="Rectangle 10"/>
            <p:cNvSpPr>
              <a:spLocks noChangeArrowheads="1"/>
            </p:cNvSpPr>
            <p:nvPr/>
          </p:nvSpPr>
          <p:spPr bwMode="white">
            <a:xfrm>
              <a:off x="3492" y="1824"/>
              <a:ext cx="36" cy="192"/>
            </a:xfrm>
            <a:prstGeom prst="rect">
              <a:avLst/>
            </a:prstGeom>
            <a:ln w="9525">
              <a:noFill/>
              <a:miter lim="800000"/>
              <a:headEnd/>
              <a:tailEnd/>
            </a:ln>
            <a:effectLst/>
          </p:spPr>
          <p:txBody>
            <a:bodyPr wrap="none" anchor="ctr"/>
            <a:lstStyle/>
            <a:p>
              <a:endParaRPr lang="en-US" dirty="0"/>
            </a:p>
          </p:txBody>
        </p:sp>
        <p:sp useBgFill="1">
          <p:nvSpPr>
            <p:cNvPr id="2059" name="Rectangle 11"/>
            <p:cNvSpPr>
              <a:spLocks noChangeArrowheads="1"/>
            </p:cNvSpPr>
            <p:nvPr/>
          </p:nvSpPr>
          <p:spPr bwMode="white">
            <a:xfrm>
              <a:off x="3822" y="1824"/>
              <a:ext cx="36" cy="192"/>
            </a:xfrm>
            <a:prstGeom prst="rect">
              <a:avLst/>
            </a:prstGeom>
            <a:ln w="9525">
              <a:noFill/>
              <a:miter lim="800000"/>
              <a:headEnd/>
              <a:tailEnd/>
            </a:ln>
            <a:effectLst/>
          </p:spPr>
          <p:txBody>
            <a:bodyPr wrap="none" anchor="ctr"/>
            <a:lstStyle/>
            <a:p>
              <a:endParaRPr lang="en-US" dirty="0"/>
            </a:p>
          </p:txBody>
        </p:sp>
        <p:sp useBgFill="1">
          <p:nvSpPr>
            <p:cNvPr id="2060" name="Rectangle 12"/>
            <p:cNvSpPr>
              <a:spLocks noChangeArrowheads="1"/>
            </p:cNvSpPr>
            <p:nvPr/>
          </p:nvSpPr>
          <p:spPr bwMode="white">
            <a:xfrm>
              <a:off x="4104" y="1824"/>
              <a:ext cx="36" cy="192"/>
            </a:xfrm>
            <a:prstGeom prst="rect">
              <a:avLst/>
            </a:prstGeom>
            <a:ln w="9525">
              <a:noFill/>
              <a:miter lim="800000"/>
              <a:headEnd/>
              <a:tailEnd/>
            </a:ln>
            <a:effectLst/>
          </p:spPr>
          <p:txBody>
            <a:bodyPr wrap="none" anchor="ctr"/>
            <a:lstStyle/>
            <a:p>
              <a:endParaRPr lang="en-US" dirty="0"/>
            </a:p>
          </p:txBody>
        </p:sp>
        <p:sp useBgFill="1">
          <p:nvSpPr>
            <p:cNvPr id="2061" name="Rectangle 13"/>
            <p:cNvSpPr>
              <a:spLocks noChangeArrowheads="1"/>
            </p:cNvSpPr>
            <p:nvPr/>
          </p:nvSpPr>
          <p:spPr bwMode="white">
            <a:xfrm>
              <a:off x="4368" y="1824"/>
              <a:ext cx="36" cy="192"/>
            </a:xfrm>
            <a:prstGeom prst="rect">
              <a:avLst/>
            </a:prstGeom>
            <a:ln w="9525">
              <a:noFill/>
              <a:miter lim="800000"/>
              <a:headEnd/>
              <a:tailEnd/>
            </a:ln>
            <a:effectLst/>
          </p:spPr>
          <p:txBody>
            <a:bodyPr wrap="none" anchor="ctr"/>
            <a:lstStyle/>
            <a:p>
              <a:endParaRPr lang="en-US" dirty="0"/>
            </a:p>
          </p:txBody>
        </p:sp>
        <p:sp useBgFill="1">
          <p:nvSpPr>
            <p:cNvPr id="2062" name="Rectangle 14"/>
            <p:cNvSpPr>
              <a:spLocks noChangeArrowheads="1"/>
            </p:cNvSpPr>
            <p:nvPr/>
          </p:nvSpPr>
          <p:spPr bwMode="white">
            <a:xfrm>
              <a:off x="4800" y="1824"/>
              <a:ext cx="36" cy="192"/>
            </a:xfrm>
            <a:prstGeom prst="rect">
              <a:avLst/>
            </a:prstGeom>
            <a:ln w="9525">
              <a:noFill/>
              <a:miter lim="800000"/>
              <a:headEnd/>
              <a:tailEnd/>
            </a:ln>
            <a:effectLst/>
          </p:spPr>
          <p:txBody>
            <a:bodyPr wrap="none" anchor="ctr"/>
            <a:lstStyle/>
            <a:p>
              <a:endParaRPr lang="en-US" dirty="0"/>
            </a:p>
          </p:txBody>
        </p:sp>
        <p:sp useBgFill="1">
          <p:nvSpPr>
            <p:cNvPr id="2063" name="Rectangle 15"/>
            <p:cNvSpPr>
              <a:spLocks noChangeArrowheads="1"/>
            </p:cNvSpPr>
            <p:nvPr/>
          </p:nvSpPr>
          <p:spPr bwMode="white">
            <a:xfrm>
              <a:off x="4602" y="1824"/>
              <a:ext cx="36" cy="192"/>
            </a:xfrm>
            <a:prstGeom prst="rect">
              <a:avLst/>
            </a:prstGeom>
            <a:ln w="9525">
              <a:noFill/>
              <a:miter lim="800000"/>
              <a:headEnd/>
              <a:tailEnd/>
            </a:ln>
            <a:effectLst/>
          </p:spPr>
          <p:txBody>
            <a:bodyPr wrap="none" anchor="ctr"/>
            <a:lstStyle/>
            <a:p>
              <a:endParaRPr lang="en-US" dirty="0"/>
            </a:p>
          </p:txBody>
        </p:sp>
        <p:sp useBgFill="1">
          <p:nvSpPr>
            <p:cNvPr id="2064" name="Rectangle 16"/>
            <p:cNvSpPr>
              <a:spLocks noChangeArrowheads="1"/>
            </p:cNvSpPr>
            <p:nvPr/>
          </p:nvSpPr>
          <p:spPr bwMode="white">
            <a:xfrm>
              <a:off x="4962" y="1824"/>
              <a:ext cx="36" cy="192"/>
            </a:xfrm>
            <a:prstGeom prst="rect">
              <a:avLst/>
            </a:prstGeom>
            <a:ln w="9525">
              <a:noFill/>
              <a:miter lim="800000"/>
              <a:headEnd/>
              <a:tailEnd/>
            </a:ln>
            <a:effectLst/>
          </p:spPr>
          <p:txBody>
            <a:bodyPr wrap="none" anchor="ctr"/>
            <a:lstStyle/>
            <a:p>
              <a:endParaRPr lang="en-US" dirty="0"/>
            </a:p>
          </p:txBody>
        </p:sp>
        <p:sp useBgFill="1">
          <p:nvSpPr>
            <p:cNvPr id="2065" name="Rectangle 17"/>
            <p:cNvSpPr>
              <a:spLocks noChangeArrowheads="1"/>
            </p:cNvSpPr>
            <p:nvPr/>
          </p:nvSpPr>
          <p:spPr bwMode="white">
            <a:xfrm>
              <a:off x="5094" y="1824"/>
              <a:ext cx="36" cy="192"/>
            </a:xfrm>
            <a:prstGeom prst="rect">
              <a:avLst/>
            </a:prstGeom>
            <a:ln w="9525">
              <a:noFill/>
              <a:miter lim="800000"/>
              <a:headEnd/>
              <a:tailEnd/>
            </a:ln>
            <a:effectLst/>
          </p:spPr>
          <p:txBody>
            <a:bodyPr wrap="none" anchor="ctr"/>
            <a:lstStyle/>
            <a:p>
              <a:endParaRPr lang="en-US" dirty="0"/>
            </a:p>
          </p:txBody>
        </p:sp>
        <p:sp useBgFill="1">
          <p:nvSpPr>
            <p:cNvPr id="2066" name="Rectangle 18"/>
            <p:cNvSpPr>
              <a:spLocks noChangeArrowheads="1"/>
            </p:cNvSpPr>
            <p:nvPr/>
          </p:nvSpPr>
          <p:spPr bwMode="white">
            <a:xfrm>
              <a:off x="5196" y="1824"/>
              <a:ext cx="36" cy="192"/>
            </a:xfrm>
            <a:prstGeom prst="rect">
              <a:avLst/>
            </a:prstGeom>
            <a:ln w="9525">
              <a:noFill/>
              <a:miter lim="800000"/>
              <a:headEnd/>
              <a:tailEnd/>
            </a:ln>
            <a:effectLst/>
          </p:spPr>
          <p:txBody>
            <a:bodyPr wrap="none" anchor="ctr"/>
            <a:lstStyle/>
            <a:p>
              <a:endParaRPr lang="en-US" dirty="0"/>
            </a:p>
          </p:txBody>
        </p:sp>
      </p:gr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906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0198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019800"/>
            <a:ext cx="2895600" cy="457200"/>
          </a:xfrm>
        </p:spPr>
        <p:txBody>
          <a:bodyPr/>
          <a:lstStyle>
            <a:lvl1pPr>
              <a:defRPr/>
            </a:lvl1pPr>
          </a:lstStyle>
          <a:p>
            <a:r>
              <a:rPr lang="en-US" dirty="0"/>
              <a:t>Secondary Transition/Post-School Results Network</a:t>
            </a:r>
          </a:p>
        </p:txBody>
      </p:sp>
      <p:sp>
        <p:nvSpPr>
          <p:cNvPr id="7" name="Slide Number Placeholder 6"/>
          <p:cNvSpPr>
            <a:spLocks noGrp="1"/>
          </p:cNvSpPr>
          <p:nvPr>
            <p:ph type="sldNum" sz="quarter" idx="12"/>
          </p:nvPr>
        </p:nvSpPr>
        <p:spPr>
          <a:xfrm>
            <a:off x="6858000" y="6019800"/>
            <a:ext cx="1905000" cy="457200"/>
          </a:xfrm>
        </p:spPr>
        <p:txBody>
          <a:bodyPr/>
          <a:lstStyle>
            <a:lvl1pPr>
              <a:defRPr/>
            </a:lvl1pPr>
          </a:lstStyle>
          <a:p>
            <a:fld id="{A6B2C832-7F4C-4FCE-AE34-EA1AD4F490E3}" type="slidenum">
              <a:rPr lang="en-US"/>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924800" cy="914400"/>
          </a:xfrm>
        </p:spPr>
        <p:txBody>
          <a:bodyPr/>
          <a:lstStyle/>
          <a:p>
            <a:r>
              <a:rPr lang="en-US"/>
              <a:t>Click to edit Master title style</a:t>
            </a:r>
          </a:p>
        </p:txBody>
      </p:sp>
      <p:sp>
        <p:nvSpPr>
          <p:cNvPr id="3" name="Text Placeholder 2"/>
          <p:cNvSpPr>
            <a:spLocks noGrp="1"/>
          </p:cNvSpPr>
          <p:nvPr>
            <p:ph type="body" sz="half" idx="1"/>
          </p:nvPr>
        </p:nvSpPr>
        <p:spPr>
          <a:xfrm>
            <a:off x="838200" y="1524000"/>
            <a:ext cx="38862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76800" y="1524000"/>
            <a:ext cx="3886200" cy="209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76800" y="3771900"/>
            <a:ext cx="3886200" cy="209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0" y="6629400"/>
            <a:ext cx="1905000" cy="228600"/>
          </a:xfrm>
        </p:spPr>
        <p:txBody>
          <a:bodyPr/>
          <a:lstStyle>
            <a:lvl1pPr>
              <a:defRPr/>
            </a:lvl1pPr>
          </a:lstStyle>
          <a:p>
            <a:endParaRPr lang="en-US"/>
          </a:p>
        </p:txBody>
      </p:sp>
      <p:sp>
        <p:nvSpPr>
          <p:cNvPr id="7" name="Footer Placeholder 6"/>
          <p:cNvSpPr>
            <a:spLocks noGrp="1"/>
          </p:cNvSpPr>
          <p:nvPr>
            <p:ph type="ftr" sz="quarter" idx="11"/>
          </p:nvPr>
        </p:nvSpPr>
        <p:spPr>
          <a:xfrm>
            <a:off x="3124200" y="6629400"/>
            <a:ext cx="2895600" cy="228600"/>
          </a:xfrm>
        </p:spPr>
        <p:txBody>
          <a:bodyPr/>
          <a:lstStyle>
            <a:lvl1pPr>
              <a:defRPr/>
            </a:lvl1pPr>
          </a:lstStyle>
          <a:p>
            <a:r>
              <a:rPr lang="en-US"/>
              <a:t>Secondary Transition/Post-School Results Network</a:t>
            </a:r>
          </a:p>
        </p:txBody>
      </p:sp>
      <p:sp>
        <p:nvSpPr>
          <p:cNvPr id="8" name="Slide Number Placeholder 7"/>
          <p:cNvSpPr>
            <a:spLocks noGrp="1"/>
          </p:cNvSpPr>
          <p:nvPr>
            <p:ph type="sldNum" sz="quarter" idx="12"/>
          </p:nvPr>
        </p:nvSpPr>
        <p:spPr>
          <a:xfrm>
            <a:off x="7239000" y="6629400"/>
            <a:ext cx="1905000" cy="228600"/>
          </a:xfrm>
        </p:spPr>
        <p:txBody>
          <a:bodyPr/>
          <a:lstStyle>
            <a:lvl1pPr>
              <a:defRPr/>
            </a:lvl1pPr>
          </a:lstStyle>
          <a:p>
            <a:fld id="{11A91044-D4D9-4880-AA99-DF523DC39617}" type="slidenum">
              <a:rPr lang="en-US"/>
              <a:pPr/>
              <a:t>‹#›</a:t>
            </a:fld>
            <a:endParaRPr lang="en-US"/>
          </a:p>
        </p:txBody>
      </p:sp>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85750"/>
            <a:ext cx="8150225" cy="1071563"/>
          </a:xfrm>
        </p:spPr>
        <p:txBody>
          <a:bodyPr/>
          <a:lstStyle/>
          <a:p>
            <a:r>
              <a:rPr lang="en-US"/>
              <a:t>Click to edit Master title style</a:t>
            </a:r>
          </a:p>
        </p:txBody>
      </p:sp>
      <p:sp>
        <p:nvSpPr>
          <p:cNvPr id="3" name="Content Placeholder 2"/>
          <p:cNvSpPr>
            <a:spLocks noGrp="1"/>
          </p:cNvSpPr>
          <p:nvPr>
            <p:ph sz="half" idx="1"/>
          </p:nvPr>
        </p:nvSpPr>
        <p:spPr>
          <a:xfrm>
            <a:off x="533400" y="1524000"/>
            <a:ext cx="3998913" cy="4548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4713" y="1524000"/>
            <a:ext cx="3998912" cy="219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4713" y="3873500"/>
            <a:ext cx="3998912" cy="219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r>
              <a:rPr lang="en-US"/>
              <a:t>Secondary Transition/Post-School Results Network</a:t>
            </a:r>
          </a:p>
        </p:txBody>
      </p:sp>
      <p:sp>
        <p:nvSpPr>
          <p:cNvPr id="8" name="Rectangle 7"/>
          <p:cNvSpPr>
            <a:spLocks noGrp="1" noChangeArrowheads="1"/>
          </p:cNvSpPr>
          <p:nvPr>
            <p:ph type="sldNum" sz="quarter" idx="12"/>
          </p:nvPr>
        </p:nvSpPr>
        <p:spPr>
          <a:ln/>
        </p:spPr>
        <p:txBody>
          <a:bodyPr/>
          <a:lstStyle>
            <a:lvl1pPr>
              <a:defRPr/>
            </a:lvl1pPr>
          </a:lstStyle>
          <a:p>
            <a:pPr>
              <a:defRPr/>
            </a:pPr>
            <a:fld id="{7B401E7F-83F2-433D-82E2-AB35BB76E5B8}" type="slidenum">
              <a:rPr lang="en-US"/>
              <a:pPr>
                <a:defRPr/>
              </a:pPr>
              <a:t>‹#›</a:t>
            </a:fld>
            <a:endParaRPr lang="en-US"/>
          </a:p>
        </p:txBody>
      </p:sp>
    </p:spTree>
  </p:cSld>
  <p:clrMapOvr>
    <a:masterClrMapping/>
  </p:clrMapOvr>
  <p:transition advTm="10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Secondary Transition/Post-School Results Network</a:t>
            </a:r>
          </a:p>
        </p:txBody>
      </p:sp>
      <p:sp>
        <p:nvSpPr>
          <p:cNvPr id="6" name="Slide Number Placeholder 5"/>
          <p:cNvSpPr>
            <a:spLocks noGrp="1"/>
          </p:cNvSpPr>
          <p:nvPr>
            <p:ph type="sldNum" sz="quarter" idx="12"/>
          </p:nvPr>
        </p:nvSpPr>
        <p:spPr/>
        <p:txBody>
          <a:bodyPr/>
          <a:lstStyle>
            <a:lvl1pPr>
              <a:defRPr/>
            </a:lvl1pPr>
          </a:lstStyle>
          <a:p>
            <a:fld id="{05CC2038-037F-49B9-9D9B-D45FD2DC7F05}" type="slidenum">
              <a:rPr lang="en-US" smtClean="0"/>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752600"/>
            <a:ext cx="4114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52600"/>
            <a:ext cx="4114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Secondary Transition/Post-School Results Network</a:t>
            </a:r>
          </a:p>
        </p:txBody>
      </p:sp>
      <p:sp>
        <p:nvSpPr>
          <p:cNvPr id="7" name="Slide Number Placeholder 6"/>
          <p:cNvSpPr>
            <a:spLocks noGrp="1"/>
          </p:cNvSpPr>
          <p:nvPr>
            <p:ph type="sldNum" sz="quarter" idx="12"/>
          </p:nvPr>
        </p:nvSpPr>
        <p:spPr/>
        <p:txBody>
          <a:bodyPr/>
          <a:lstStyle>
            <a:lvl1pPr>
              <a:defRPr/>
            </a:lvl1pPr>
          </a:lstStyle>
          <a:p>
            <a:fld id="{05CC2038-037F-49B9-9D9B-D45FD2DC7F05}" type="slidenum">
              <a:rPr lang="en-US" smtClean="0"/>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52600"/>
            <a:ext cx="4040188" cy="762000"/>
          </a:xfrm>
        </p:spPr>
        <p:txBody>
          <a:bodyPr anchor="ctr" anchorCtr="0"/>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590799"/>
            <a:ext cx="4040188" cy="3535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752600"/>
            <a:ext cx="4041775" cy="762000"/>
          </a:xfrm>
        </p:spPr>
        <p:txBody>
          <a:bodyPr anchor="ctr" anchorCtr="0"/>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90799"/>
            <a:ext cx="4041775" cy="3535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r>
              <a:rPr lang="en-US" dirty="0"/>
              <a:t>Secondary Transition/Post-School Results Network</a:t>
            </a:r>
          </a:p>
        </p:txBody>
      </p:sp>
      <p:sp>
        <p:nvSpPr>
          <p:cNvPr id="9" name="Slide Number Placeholder 8"/>
          <p:cNvSpPr>
            <a:spLocks noGrp="1"/>
          </p:cNvSpPr>
          <p:nvPr>
            <p:ph type="sldNum" sz="quarter" idx="12"/>
          </p:nvPr>
        </p:nvSpPr>
        <p:spPr/>
        <p:txBody>
          <a:bodyPr/>
          <a:lstStyle>
            <a:lvl1pPr>
              <a:defRPr/>
            </a:lvl1pPr>
          </a:lstStyle>
          <a:p>
            <a:fld id="{05CC2038-037F-49B9-9D9B-D45FD2DC7F05}" type="slidenum">
              <a:rPr lang="en-US" smtClean="0"/>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752600"/>
            <a:ext cx="8382000" cy="2057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Secondary Transition/Post-School Results Network</a:t>
            </a:r>
          </a:p>
        </p:txBody>
      </p:sp>
      <p:sp>
        <p:nvSpPr>
          <p:cNvPr id="6" name="Slide Number Placeholder 5"/>
          <p:cNvSpPr>
            <a:spLocks noGrp="1"/>
          </p:cNvSpPr>
          <p:nvPr>
            <p:ph type="sldNum" sz="quarter" idx="12"/>
          </p:nvPr>
        </p:nvSpPr>
        <p:spPr/>
        <p:txBody>
          <a:bodyPr/>
          <a:lstStyle>
            <a:lvl1pPr>
              <a:defRPr/>
            </a:lvl1pPr>
          </a:lstStyle>
          <a:p>
            <a:fld id="{05CC2038-037F-49B9-9D9B-D45FD2DC7F05}" type="slidenum">
              <a:rPr lang="en-US" smtClean="0"/>
              <a:pPr/>
              <a:t>‹#›</a:t>
            </a:fld>
            <a:endParaRPr lang="en-US" dirty="0"/>
          </a:p>
        </p:txBody>
      </p:sp>
      <p:sp>
        <p:nvSpPr>
          <p:cNvPr id="7" name="Content Placeholder 2"/>
          <p:cNvSpPr>
            <a:spLocks noGrp="1"/>
          </p:cNvSpPr>
          <p:nvPr>
            <p:ph idx="13"/>
          </p:nvPr>
        </p:nvSpPr>
        <p:spPr>
          <a:xfrm>
            <a:off x="381000" y="3962400"/>
            <a:ext cx="8382000" cy="2057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752600"/>
            <a:ext cx="4114800" cy="205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752600"/>
            <a:ext cx="4114800" cy="205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Secondary Transition/Post-School Results Network</a:t>
            </a:r>
          </a:p>
        </p:txBody>
      </p:sp>
      <p:sp>
        <p:nvSpPr>
          <p:cNvPr id="7" name="Slide Number Placeholder 6"/>
          <p:cNvSpPr>
            <a:spLocks noGrp="1"/>
          </p:cNvSpPr>
          <p:nvPr>
            <p:ph type="sldNum" sz="quarter" idx="12"/>
          </p:nvPr>
        </p:nvSpPr>
        <p:spPr/>
        <p:txBody>
          <a:bodyPr/>
          <a:lstStyle>
            <a:lvl1pPr>
              <a:defRPr/>
            </a:lvl1pPr>
          </a:lstStyle>
          <a:p>
            <a:fld id="{05CC2038-037F-49B9-9D9B-D45FD2DC7F05}" type="slidenum">
              <a:rPr lang="en-US" smtClean="0"/>
              <a:pPr/>
              <a:t>‹#›</a:t>
            </a:fld>
            <a:endParaRPr lang="en-US" dirty="0"/>
          </a:p>
        </p:txBody>
      </p:sp>
      <p:sp>
        <p:nvSpPr>
          <p:cNvPr id="8" name="Content Placeholder 2"/>
          <p:cNvSpPr>
            <a:spLocks noGrp="1"/>
          </p:cNvSpPr>
          <p:nvPr>
            <p:ph sz="half" idx="13"/>
          </p:nvPr>
        </p:nvSpPr>
        <p:spPr>
          <a:xfrm>
            <a:off x="381000" y="3962400"/>
            <a:ext cx="4114800" cy="205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Content Placeholder 3"/>
          <p:cNvSpPr>
            <a:spLocks noGrp="1"/>
          </p:cNvSpPr>
          <p:nvPr>
            <p:ph sz="half" idx="14"/>
          </p:nvPr>
        </p:nvSpPr>
        <p:spPr>
          <a:xfrm>
            <a:off x="4648200" y="3962400"/>
            <a:ext cx="4114800" cy="205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752600"/>
            <a:ext cx="8382000" cy="205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Secondary Transition/Post-School Results Network</a:t>
            </a:r>
          </a:p>
        </p:txBody>
      </p:sp>
      <p:sp>
        <p:nvSpPr>
          <p:cNvPr id="7" name="Slide Number Placeholder 6"/>
          <p:cNvSpPr>
            <a:spLocks noGrp="1"/>
          </p:cNvSpPr>
          <p:nvPr>
            <p:ph type="sldNum" sz="quarter" idx="12"/>
          </p:nvPr>
        </p:nvSpPr>
        <p:spPr/>
        <p:txBody>
          <a:bodyPr/>
          <a:lstStyle>
            <a:lvl1pPr>
              <a:defRPr/>
            </a:lvl1pPr>
          </a:lstStyle>
          <a:p>
            <a:fld id="{05CC2038-037F-49B9-9D9B-D45FD2DC7F05}" type="slidenum">
              <a:rPr lang="en-US" smtClean="0"/>
              <a:pPr/>
              <a:t>‹#›</a:t>
            </a:fld>
            <a:endParaRPr lang="en-US" dirty="0"/>
          </a:p>
        </p:txBody>
      </p:sp>
      <p:sp>
        <p:nvSpPr>
          <p:cNvPr id="8" name="Content Placeholder 2"/>
          <p:cNvSpPr>
            <a:spLocks noGrp="1"/>
          </p:cNvSpPr>
          <p:nvPr>
            <p:ph sz="half" idx="13"/>
          </p:nvPr>
        </p:nvSpPr>
        <p:spPr>
          <a:xfrm>
            <a:off x="381000" y="3962400"/>
            <a:ext cx="4114800" cy="205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Content Placeholder 3"/>
          <p:cNvSpPr>
            <a:spLocks noGrp="1"/>
          </p:cNvSpPr>
          <p:nvPr>
            <p:ph sz="half" idx="14"/>
          </p:nvPr>
        </p:nvSpPr>
        <p:spPr>
          <a:xfrm>
            <a:off x="4648200" y="3962400"/>
            <a:ext cx="4114800" cy="205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752600"/>
            <a:ext cx="4114800" cy="205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752600"/>
            <a:ext cx="4114800" cy="205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Secondary Transition/Post-School Results Network</a:t>
            </a:r>
          </a:p>
        </p:txBody>
      </p:sp>
      <p:sp>
        <p:nvSpPr>
          <p:cNvPr id="7" name="Slide Number Placeholder 6"/>
          <p:cNvSpPr>
            <a:spLocks noGrp="1"/>
          </p:cNvSpPr>
          <p:nvPr>
            <p:ph type="sldNum" sz="quarter" idx="12"/>
          </p:nvPr>
        </p:nvSpPr>
        <p:spPr/>
        <p:txBody>
          <a:bodyPr/>
          <a:lstStyle>
            <a:lvl1pPr>
              <a:defRPr/>
            </a:lvl1pPr>
          </a:lstStyle>
          <a:p>
            <a:fld id="{05CC2038-037F-49B9-9D9B-D45FD2DC7F05}" type="slidenum">
              <a:rPr lang="en-US" smtClean="0"/>
              <a:pPr/>
              <a:t>‹#›</a:t>
            </a:fld>
            <a:endParaRPr lang="en-US" dirty="0"/>
          </a:p>
        </p:txBody>
      </p:sp>
      <p:sp>
        <p:nvSpPr>
          <p:cNvPr id="8" name="Content Placeholder 2"/>
          <p:cNvSpPr>
            <a:spLocks noGrp="1"/>
          </p:cNvSpPr>
          <p:nvPr>
            <p:ph sz="half" idx="13"/>
          </p:nvPr>
        </p:nvSpPr>
        <p:spPr>
          <a:xfrm>
            <a:off x="381000" y="3962400"/>
            <a:ext cx="8382000" cy="205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71450"/>
            <a:ext cx="8382000" cy="12001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81000" y="1752600"/>
            <a:ext cx="8382000" cy="4343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57150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1">
                <a:solidFill>
                  <a:schemeClr val="tx1"/>
                </a:solidFill>
                <a:latin typeface="Calibri" pitchFamily="34" charset="0"/>
              </a:defRPr>
            </a:lvl1pPr>
          </a:lstStyle>
          <a:p>
            <a:endParaRPr lang="en-US" dirty="0"/>
          </a:p>
        </p:txBody>
      </p:sp>
      <p:sp>
        <p:nvSpPr>
          <p:cNvPr id="1029" name="Rectangle 5"/>
          <p:cNvSpPr>
            <a:spLocks noGrp="1" noChangeArrowheads="1"/>
          </p:cNvSpPr>
          <p:nvPr>
            <p:ph type="ftr" sz="quarter" idx="3"/>
          </p:nvPr>
        </p:nvSpPr>
        <p:spPr bwMode="auto">
          <a:xfrm>
            <a:off x="304800" y="6248400"/>
            <a:ext cx="4191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tx1"/>
                </a:solidFill>
                <a:latin typeface="Calibri" pitchFamily="34" charset="0"/>
              </a:defRPr>
            </a:lvl1pPr>
          </a:lstStyle>
          <a:p>
            <a:r>
              <a:rPr lang="en-US" dirty="0"/>
              <a:t>Secondary Transition/Post-School Results Network</a:t>
            </a:r>
          </a:p>
        </p:txBody>
      </p:sp>
      <p:sp>
        <p:nvSpPr>
          <p:cNvPr id="1030" name="Rectangle 6"/>
          <p:cNvSpPr>
            <a:spLocks noGrp="1" noChangeArrowheads="1"/>
          </p:cNvSpPr>
          <p:nvPr>
            <p:ph type="sldNum" sz="quarter" idx="4"/>
          </p:nvPr>
        </p:nvSpPr>
        <p:spPr bwMode="auto">
          <a:xfrm>
            <a:off x="8001000" y="6248400"/>
            <a:ext cx="762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1">
                <a:solidFill>
                  <a:schemeClr val="tx1"/>
                </a:solidFill>
                <a:latin typeface="Calibri" pitchFamily="34" charset="0"/>
              </a:defRPr>
            </a:lvl1pPr>
          </a:lstStyle>
          <a:p>
            <a:fld id="{05CC2038-037F-49B9-9D9B-D45FD2DC7F05}" type="slidenum">
              <a:rPr lang="en-US" smtClean="0"/>
              <a:pPr/>
              <a:t>‹#›</a:t>
            </a:fld>
            <a:endParaRPr lang="en-US" dirty="0"/>
          </a:p>
        </p:txBody>
      </p:sp>
      <p:grpSp>
        <p:nvGrpSpPr>
          <p:cNvPr id="2" name="Group 19"/>
          <p:cNvGrpSpPr>
            <a:grpSpLocks/>
          </p:cNvGrpSpPr>
          <p:nvPr/>
        </p:nvGrpSpPr>
        <p:grpSpPr bwMode="auto">
          <a:xfrm>
            <a:off x="0" y="1447800"/>
            <a:ext cx="8839200" cy="228600"/>
            <a:chOff x="0" y="912"/>
            <a:chExt cx="5280" cy="192"/>
          </a:xfrm>
        </p:grpSpPr>
        <p:sp>
          <p:nvSpPr>
            <p:cNvPr id="1031" name="Rectangle 7"/>
            <p:cNvSpPr>
              <a:spLocks noChangeArrowheads="1"/>
            </p:cNvSpPr>
            <p:nvPr/>
          </p:nvSpPr>
          <p:spPr bwMode="auto">
            <a:xfrm>
              <a:off x="0" y="912"/>
              <a:ext cx="5280" cy="192"/>
            </a:xfrm>
            <a:prstGeom prst="rect">
              <a:avLst/>
            </a:prstGeom>
            <a:gradFill rotWithShape="0">
              <a:gsLst>
                <a:gs pos="0">
                  <a:schemeClr val="accent1"/>
                </a:gs>
                <a:gs pos="100000">
                  <a:schemeClr val="tx2"/>
                </a:gs>
              </a:gsLst>
              <a:lin ang="0" scaled="1"/>
            </a:gradFill>
            <a:ln w="9525">
              <a:noFill/>
              <a:miter lim="800000"/>
              <a:headEnd/>
              <a:tailEnd/>
            </a:ln>
            <a:effectLst/>
          </p:spPr>
          <p:txBody>
            <a:bodyPr wrap="none" anchor="ctr"/>
            <a:lstStyle/>
            <a:p>
              <a:endParaRPr lang="en-US" dirty="0"/>
            </a:p>
          </p:txBody>
        </p:sp>
        <p:sp useBgFill="1">
          <p:nvSpPr>
            <p:cNvPr id="1032" name="Rectangle 8"/>
            <p:cNvSpPr>
              <a:spLocks noChangeArrowheads="1"/>
            </p:cNvSpPr>
            <p:nvPr/>
          </p:nvSpPr>
          <p:spPr bwMode="white">
            <a:xfrm>
              <a:off x="2748" y="912"/>
              <a:ext cx="36" cy="192"/>
            </a:xfrm>
            <a:prstGeom prst="rect">
              <a:avLst/>
            </a:prstGeom>
            <a:ln w="9525">
              <a:noFill/>
              <a:miter lim="800000"/>
              <a:headEnd/>
              <a:tailEnd/>
            </a:ln>
            <a:effectLst/>
          </p:spPr>
          <p:txBody>
            <a:bodyPr wrap="none" anchor="ctr"/>
            <a:lstStyle/>
            <a:p>
              <a:endParaRPr lang="en-US" dirty="0"/>
            </a:p>
          </p:txBody>
        </p:sp>
        <p:sp useBgFill="1">
          <p:nvSpPr>
            <p:cNvPr id="1033" name="Rectangle 9"/>
            <p:cNvSpPr>
              <a:spLocks noChangeArrowheads="1"/>
            </p:cNvSpPr>
            <p:nvPr/>
          </p:nvSpPr>
          <p:spPr bwMode="white">
            <a:xfrm>
              <a:off x="3132" y="912"/>
              <a:ext cx="36" cy="192"/>
            </a:xfrm>
            <a:prstGeom prst="rect">
              <a:avLst/>
            </a:prstGeom>
            <a:ln w="9525">
              <a:noFill/>
              <a:miter lim="800000"/>
              <a:headEnd/>
              <a:tailEnd/>
            </a:ln>
            <a:effectLst/>
          </p:spPr>
          <p:txBody>
            <a:bodyPr wrap="none" anchor="ctr"/>
            <a:lstStyle/>
            <a:p>
              <a:endParaRPr lang="en-US" dirty="0"/>
            </a:p>
          </p:txBody>
        </p:sp>
        <p:sp useBgFill="1">
          <p:nvSpPr>
            <p:cNvPr id="1034" name="Rectangle 10"/>
            <p:cNvSpPr>
              <a:spLocks noChangeArrowheads="1"/>
            </p:cNvSpPr>
            <p:nvPr/>
          </p:nvSpPr>
          <p:spPr bwMode="white">
            <a:xfrm>
              <a:off x="3492" y="912"/>
              <a:ext cx="36" cy="192"/>
            </a:xfrm>
            <a:prstGeom prst="rect">
              <a:avLst/>
            </a:prstGeom>
            <a:ln w="9525">
              <a:noFill/>
              <a:miter lim="800000"/>
              <a:headEnd/>
              <a:tailEnd/>
            </a:ln>
            <a:effectLst/>
          </p:spPr>
          <p:txBody>
            <a:bodyPr wrap="none" anchor="ctr"/>
            <a:lstStyle/>
            <a:p>
              <a:endParaRPr lang="en-US" dirty="0"/>
            </a:p>
          </p:txBody>
        </p:sp>
        <p:sp useBgFill="1">
          <p:nvSpPr>
            <p:cNvPr id="1035" name="Rectangle 11"/>
            <p:cNvSpPr>
              <a:spLocks noChangeArrowheads="1"/>
            </p:cNvSpPr>
            <p:nvPr/>
          </p:nvSpPr>
          <p:spPr bwMode="white">
            <a:xfrm>
              <a:off x="3822" y="912"/>
              <a:ext cx="36" cy="192"/>
            </a:xfrm>
            <a:prstGeom prst="rect">
              <a:avLst/>
            </a:prstGeom>
            <a:ln w="9525">
              <a:noFill/>
              <a:miter lim="800000"/>
              <a:headEnd/>
              <a:tailEnd/>
            </a:ln>
            <a:effectLst/>
          </p:spPr>
          <p:txBody>
            <a:bodyPr wrap="none" anchor="ctr"/>
            <a:lstStyle/>
            <a:p>
              <a:endParaRPr lang="en-US" dirty="0"/>
            </a:p>
          </p:txBody>
        </p:sp>
        <p:sp useBgFill="1">
          <p:nvSpPr>
            <p:cNvPr id="1036" name="Rectangle 12"/>
            <p:cNvSpPr>
              <a:spLocks noChangeArrowheads="1"/>
            </p:cNvSpPr>
            <p:nvPr/>
          </p:nvSpPr>
          <p:spPr bwMode="white">
            <a:xfrm>
              <a:off x="4104" y="912"/>
              <a:ext cx="36" cy="192"/>
            </a:xfrm>
            <a:prstGeom prst="rect">
              <a:avLst/>
            </a:prstGeom>
            <a:ln w="9525">
              <a:noFill/>
              <a:miter lim="800000"/>
              <a:headEnd/>
              <a:tailEnd/>
            </a:ln>
            <a:effectLst/>
          </p:spPr>
          <p:txBody>
            <a:bodyPr wrap="none" anchor="ctr"/>
            <a:lstStyle/>
            <a:p>
              <a:endParaRPr lang="en-US" dirty="0"/>
            </a:p>
          </p:txBody>
        </p:sp>
        <p:sp useBgFill="1">
          <p:nvSpPr>
            <p:cNvPr id="1037" name="Rectangle 13"/>
            <p:cNvSpPr>
              <a:spLocks noChangeArrowheads="1"/>
            </p:cNvSpPr>
            <p:nvPr/>
          </p:nvSpPr>
          <p:spPr bwMode="white">
            <a:xfrm>
              <a:off x="4368" y="912"/>
              <a:ext cx="36" cy="192"/>
            </a:xfrm>
            <a:prstGeom prst="rect">
              <a:avLst/>
            </a:prstGeom>
            <a:ln w="9525">
              <a:noFill/>
              <a:miter lim="800000"/>
              <a:headEnd/>
              <a:tailEnd/>
            </a:ln>
            <a:effectLst/>
          </p:spPr>
          <p:txBody>
            <a:bodyPr wrap="none" anchor="ctr"/>
            <a:lstStyle/>
            <a:p>
              <a:endParaRPr lang="en-US" dirty="0"/>
            </a:p>
          </p:txBody>
        </p:sp>
        <p:sp useBgFill="1">
          <p:nvSpPr>
            <p:cNvPr id="1038" name="Rectangle 14"/>
            <p:cNvSpPr>
              <a:spLocks noChangeArrowheads="1"/>
            </p:cNvSpPr>
            <p:nvPr/>
          </p:nvSpPr>
          <p:spPr bwMode="white">
            <a:xfrm>
              <a:off x="4800" y="912"/>
              <a:ext cx="36" cy="192"/>
            </a:xfrm>
            <a:prstGeom prst="rect">
              <a:avLst/>
            </a:prstGeom>
            <a:ln w="9525">
              <a:noFill/>
              <a:miter lim="800000"/>
              <a:headEnd/>
              <a:tailEnd/>
            </a:ln>
            <a:effectLst/>
          </p:spPr>
          <p:txBody>
            <a:bodyPr wrap="none" anchor="ctr"/>
            <a:lstStyle/>
            <a:p>
              <a:endParaRPr lang="en-US" dirty="0"/>
            </a:p>
          </p:txBody>
        </p:sp>
        <p:sp useBgFill="1">
          <p:nvSpPr>
            <p:cNvPr id="1039" name="Rectangle 15"/>
            <p:cNvSpPr>
              <a:spLocks noChangeArrowheads="1"/>
            </p:cNvSpPr>
            <p:nvPr/>
          </p:nvSpPr>
          <p:spPr bwMode="white">
            <a:xfrm>
              <a:off x="4602" y="912"/>
              <a:ext cx="36" cy="192"/>
            </a:xfrm>
            <a:prstGeom prst="rect">
              <a:avLst/>
            </a:prstGeom>
            <a:ln w="9525">
              <a:noFill/>
              <a:miter lim="800000"/>
              <a:headEnd/>
              <a:tailEnd/>
            </a:ln>
            <a:effectLst/>
          </p:spPr>
          <p:txBody>
            <a:bodyPr wrap="none" anchor="ctr"/>
            <a:lstStyle/>
            <a:p>
              <a:endParaRPr lang="en-US" dirty="0"/>
            </a:p>
          </p:txBody>
        </p:sp>
        <p:sp useBgFill="1">
          <p:nvSpPr>
            <p:cNvPr id="1040" name="Rectangle 16"/>
            <p:cNvSpPr>
              <a:spLocks noChangeArrowheads="1"/>
            </p:cNvSpPr>
            <p:nvPr/>
          </p:nvSpPr>
          <p:spPr bwMode="white">
            <a:xfrm>
              <a:off x="4962" y="912"/>
              <a:ext cx="36" cy="192"/>
            </a:xfrm>
            <a:prstGeom prst="rect">
              <a:avLst/>
            </a:prstGeom>
            <a:ln w="9525">
              <a:noFill/>
              <a:miter lim="800000"/>
              <a:headEnd/>
              <a:tailEnd/>
            </a:ln>
            <a:effectLst/>
          </p:spPr>
          <p:txBody>
            <a:bodyPr wrap="none" anchor="ctr"/>
            <a:lstStyle/>
            <a:p>
              <a:endParaRPr lang="en-US" dirty="0"/>
            </a:p>
          </p:txBody>
        </p:sp>
        <p:sp useBgFill="1">
          <p:nvSpPr>
            <p:cNvPr id="1041" name="Rectangle 17"/>
            <p:cNvSpPr>
              <a:spLocks noChangeArrowheads="1"/>
            </p:cNvSpPr>
            <p:nvPr/>
          </p:nvSpPr>
          <p:spPr bwMode="white">
            <a:xfrm>
              <a:off x="5094" y="912"/>
              <a:ext cx="36" cy="192"/>
            </a:xfrm>
            <a:prstGeom prst="rect">
              <a:avLst/>
            </a:prstGeom>
            <a:ln w="9525">
              <a:noFill/>
              <a:miter lim="800000"/>
              <a:headEnd/>
              <a:tailEnd/>
            </a:ln>
            <a:effectLst/>
          </p:spPr>
          <p:txBody>
            <a:bodyPr wrap="none" anchor="ctr"/>
            <a:lstStyle/>
            <a:p>
              <a:endParaRPr lang="en-US" dirty="0"/>
            </a:p>
          </p:txBody>
        </p:sp>
        <p:sp useBgFill="1">
          <p:nvSpPr>
            <p:cNvPr id="1042" name="Rectangle 18"/>
            <p:cNvSpPr>
              <a:spLocks noChangeArrowheads="1"/>
            </p:cNvSpPr>
            <p:nvPr/>
          </p:nvSpPr>
          <p:spPr bwMode="white">
            <a:xfrm>
              <a:off x="5196" y="912"/>
              <a:ext cx="36" cy="192"/>
            </a:xfrm>
            <a:prstGeom prst="rect">
              <a:avLst/>
            </a:prstGeom>
            <a:ln w="9525">
              <a:noFill/>
              <a:miter lim="800000"/>
              <a:headEnd/>
              <a:tailEnd/>
            </a:ln>
            <a:effectLst/>
          </p:spPr>
          <p:txBody>
            <a:bodyPr wrap="none" anchor="ctr"/>
            <a:lstStyle/>
            <a:p>
              <a:endParaRPr lang="en-US" dirty="0"/>
            </a:p>
          </p:txBody>
        </p:sp>
      </p:grpSp>
      <p:grpSp>
        <p:nvGrpSpPr>
          <p:cNvPr id="20" name="Group 19"/>
          <p:cNvGrpSpPr>
            <a:grpSpLocks/>
          </p:cNvGrpSpPr>
          <p:nvPr userDrawn="1"/>
        </p:nvGrpSpPr>
        <p:grpSpPr bwMode="auto">
          <a:xfrm>
            <a:off x="0" y="1447800"/>
            <a:ext cx="8839200" cy="228600"/>
            <a:chOff x="0" y="912"/>
            <a:chExt cx="5280" cy="192"/>
          </a:xfrm>
        </p:grpSpPr>
        <p:sp>
          <p:nvSpPr>
            <p:cNvPr id="21" name="Rectangle 7"/>
            <p:cNvSpPr>
              <a:spLocks noChangeArrowheads="1"/>
            </p:cNvSpPr>
            <p:nvPr/>
          </p:nvSpPr>
          <p:spPr bwMode="auto">
            <a:xfrm>
              <a:off x="0" y="912"/>
              <a:ext cx="5280" cy="192"/>
            </a:xfrm>
            <a:prstGeom prst="rect">
              <a:avLst/>
            </a:prstGeom>
            <a:gradFill rotWithShape="0">
              <a:gsLst>
                <a:gs pos="0">
                  <a:schemeClr val="accent1"/>
                </a:gs>
                <a:gs pos="100000">
                  <a:schemeClr val="tx2"/>
                </a:gs>
              </a:gsLst>
              <a:lin ang="0" scaled="1"/>
            </a:gradFill>
            <a:ln w="9525">
              <a:noFill/>
              <a:miter lim="800000"/>
              <a:headEnd/>
              <a:tailEnd/>
            </a:ln>
            <a:effectLst/>
          </p:spPr>
          <p:txBody>
            <a:bodyPr wrap="none" anchor="ctr"/>
            <a:lstStyle/>
            <a:p>
              <a:endParaRPr lang="en-US" dirty="0"/>
            </a:p>
          </p:txBody>
        </p:sp>
        <p:sp useBgFill="1">
          <p:nvSpPr>
            <p:cNvPr id="22" name="Rectangle 8"/>
            <p:cNvSpPr>
              <a:spLocks noChangeArrowheads="1"/>
            </p:cNvSpPr>
            <p:nvPr/>
          </p:nvSpPr>
          <p:spPr bwMode="white">
            <a:xfrm>
              <a:off x="2748" y="912"/>
              <a:ext cx="36" cy="192"/>
            </a:xfrm>
            <a:prstGeom prst="rect">
              <a:avLst/>
            </a:prstGeom>
            <a:ln w="9525">
              <a:noFill/>
              <a:miter lim="800000"/>
              <a:headEnd/>
              <a:tailEnd/>
            </a:ln>
            <a:effectLst/>
          </p:spPr>
          <p:txBody>
            <a:bodyPr wrap="none" anchor="ctr"/>
            <a:lstStyle/>
            <a:p>
              <a:endParaRPr lang="en-US" dirty="0"/>
            </a:p>
          </p:txBody>
        </p:sp>
        <p:sp useBgFill="1">
          <p:nvSpPr>
            <p:cNvPr id="23" name="Rectangle 9"/>
            <p:cNvSpPr>
              <a:spLocks noChangeArrowheads="1"/>
            </p:cNvSpPr>
            <p:nvPr/>
          </p:nvSpPr>
          <p:spPr bwMode="white">
            <a:xfrm>
              <a:off x="3132" y="912"/>
              <a:ext cx="36" cy="192"/>
            </a:xfrm>
            <a:prstGeom prst="rect">
              <a:avLst/>
            </a:prstGeom>
            <a:ln w="9525">
              <a:noFill/>
              <a:miter lim="800000"/>
              <a:headEnd/>
              <a:tailEnd/>
            </a:ln>
            <a:effectLst/>
          </p:spPr>
          <p:txBody>
            <a:bodyPr wrap="none" anchor="ctr"/>
            <a:lstStyle/>
            <a:p>
              <a:endParaRPr lang="en-US" dirty="0"/>
            </a:p>
          </p:txBody>
        </p:sp>
        <p:sp useBgFill="1">
          <p:nvSpPr>
            <p:cNvPr id="24" name="Rectangle 10"/>
            <p:cNvSpPr>
              <a:spLocks noChangeArrowheads="1"/>
            </p:cNvSpPr>
            <p:nvPr/>
          </p:nvSpPr>
          <p:spPr bwMode="white">
            <a:xfrm>
              <a:off x="3492" y="912"/>
              <a:ext cx="36" cy="192"/>
            </a:xfrm>
            <a:prstGeom prst="rect">
              <a:avLst/>
            </a:prstGeom>
            <a:ln w="9525">
              <a:noFill/>
              <a:miter lim="800000"/>
              <a:headEnd/>
              <a:tailEnd/>
            </a:ln>
            <a:effectLst/>
          </p:spPr>
          <p:txBody>
            <a:bodyPr wrap="none" anchor="ctr"/>
            <a:lstStyle/>
            <a:p>
              <a:endParaRPr lang="en-US" dirty="0"/>
            </a:p>
          </p:txBody>
        </p:sp>
        <p:sp useBgFill="1">
          <p:nvSpPr>
            <p:cNvPr id="25" name="Rectangle 11"/>
            <p:cNvSpPr>
              <a:spLocks noChangeArrowheads="1"/>
            </p:cNvSpPr>
            <p:nvPr/>
          </p:nvSpPr>
          <p:spPr bwMode="white">
            <a:xfrm>
              <a:off x="3822" y="912"/>
              <a:ext cx="36" cy="192"/>
            </a:xfrm>
            <a:prstGeom prst="rect">
              <a:avLst/>
            </a:prstGeom>
            <a:ln w="9525">
              <a:noFill/>
              <a:miter lim="800000"/>
              <a:headEnd/>
              <a:tailEnd/>
            </a:ln>
            <a:effectLst/>
          </p:spPr>
          <p:txBody>
            <a:bodyPr wrap="none" anchor="ctr"/>
            <a:lstStyle/>
            <a:p>
              <a:endParaRPr lang="en-US" dirty="0"/>
            </a:p>
          </p:txBody>
        </p:sp>
        <p:sp useBgFill="1">
          <p:nvSpPr>
            <p:cNvPr id="26" name="Rectangle 12"/>
            <p:cNvSpPr>
              <a:spLocks noChangeArrowheads="1"/>
            </p:cNvSpPr>
            <p:nvPr/>
          </p:nvSpPr>
          <p:spPr bwMode="white">
            <a:xfrm>
              <a:off x="4104" y="912"/>
              <a:ext cx="36" cy="192"/>
            </a:xfrm>
            <a:prstGeom prst="rect">
              <a:avLst/>
            </a:prstGeom>
            <a:ln w="9525">
              <a:noFill/>
              <a:miter lim="800000"/>
              <a:headEnd/>
              <a:tailEnd/>
            </a:ln>
            <a:effectLst/>
          </p:spPr>
          <p:txBody>
            <a:bodyPr wrap="none" anchor="ctr"/>
            <a:lstStyle/>
            <a:p>
              <a:endParaRPr lang="en-US" dirty="0"/>
            </a:p>
          </p:txBody>
        </p:sp>
        <p:sp useBgFill="1">
          <p:nvSpPr>
            <p:cNvPr id="27" name="Rectangle 13"/>
            <p:cNvSpPr>
              <a:spLocks noChangeArrowheads="1"/>
            </p:cNvSpPr>
            <p:nvPr/>
          </p:nvSpPr>
          <p:spPr bwMode="white">
            <a:xfrm>
              <a:off x="4368" y="912"/>
              <a:ext cx="36" cy="192"/>
            </a:xfrm>
            <a:prstGeom prst="rect">
              <a:avLst/>
            </a:prstGeom>
            <a:ln w="9525">
              <a:noFill/>
              <a:miter lim="800000"/>
              <a:headEnd/>
              <a:tailEnd/>
            </a:ln>
            <a:effectLst/>
          </p:spPr>
          <p:txBody>
            <a:bodyPr wrap="none" anchor="ctr"/>
            <a:lstStyle/>
            <a:p>
              <a:endParaRPr lang="en-US" dirty="0"/>
            </a:p>
          </p:txBody>
        </p:sp>
        <p:sp useBgFill="1">
          <p:nvSpPr>
            <p:cNvPr id="28" name="Rectangle 14"/>
            <p:cNvSpPr>
              <a:spLocks noChangeArrowheads="1"/>
            </p:cNvSpPr>
            <p:nvPr/>
          </p:nvSpPr>
          <p:spPr bwMode="white">
            <a:xfrm>
              <a:off x="4800" y="912"/>
              <a:ext cx="36" cy="192"/>
            </a:xfrm>
            <a:prstGeom prst="rect">
              <a:avLst/>
            </a:prstGeom>
            <a:ln w="9525">
              <a:noFill/>
              <a:miter lim="800000"/>
              <a:headEnd/>
              <a:tailEnd/>
            </a:ln>
            <a:effectLst/>
          </p:spPr>
          <p:txBody>
            <a:bodyPr wrap="none" anchor="ctr"/>
            <a:lstStyle/>
            <a:p>
              <a:endParaRPr lang="en-US" dirty="0"/>
            </a:p>
          </p:txBody>
        </p:sp>
        <p:sp useBgFill="1">
          <p:nvSpPr>
            <p:cNvPr id="29" name="Rectangle 15"/>
            <p:cNvSpPr>
              <a:spLocks noChangeArrowheads="1"/>
            </p:cNvSpPr>
            <p:nvPr/>
          </p:nvSpPr>
          <p:spPr bwMode="white">
            <a:xfrm>
              <a:off x="4602" y="912"/>
              <a:ext cx="36" cy="192"/>
            </a:xfrm>
            <a:prstGeom prst="rect">
              <a:avLst/>
            </a:prstGeom>
            <a:ln w="9525">
              <a:noFill/>
              <a:miter lim="800000"/>
              <a:headEnd/>
              <a:tailEnd/>
            </a:ln>
            <a:effectLst/>
          </p:spPr>
          <p:txBody>
            <a:bodyPr wrap="none" anchor="ctr"/>
            <a:lstStyle/>
            <a:p>
              <a:endParaRPr lang="en-US" dirty="0"/>
            </a:p>
          </p:txBody>
        </p:sp>
        <p:sp useBgFill="1">
          <p:nvSpPr>
            <p:cNvPr id="30" name="Rectangle 16"/>
            <p:cNvSpPr>
              <a:spLocks noChangeArrowheads="1"/>
            </p:cNvSpPr>
            <p:nvPr/>
          </p:nvSpPr>
          <p:spPr bwMode="white">
            <a:xfrm>
              <a:off x="4962" y="912"/>
              <a:ext cx="36" cy="192"/>
            </a:xfrm>
            <a:prstGeom prst="rect">
              <a:avLst/>
            </a:prstGeom>
            <a:ln w="9525">
              <a:noFill/>
              <a:miter lim="800000"/>
              <a:headEnd/>
              <a:tailEnd/>
            </a:ln>
            <a:effectLst/>
          </p:spPr>
          <p:txBody>
            <a:bodyPr wrap="none" anchor="ctr"/>
            <a:lstStyle/>
            <a:p>
              <a:endParaRPr lang="en-US" dirty="0"/>
            </a:p>
          </p:txBody>
        </p:sp>
        <p:sp useBgFill="1">
          <p:nvSpPr>
            <p:cNvPr id="31" name="Rectangle 17"/>
            <p:cNvSpPr>
              <a:spLocks noChangeArrowheads="1"/>
            </p:cNvSpPr>
            <p:nvPr/>
          </p:nvSpPr>
          <p:spPr bwMode="white">
            <a:xfrm>
              <a:off x="5094" y="912"/>
              <a:ext cx="36" cy="192"/>
            </a:xfrm>
            <a:prstGeom prst="rect">
              <a:avLst/>
            </a:prstGeom>
            <a:ln w="9525">
              <a:noFill/>
              <a:miter lim="800000"/>
              <a:headEnd/>
              <a:tailEnd/>
            </a:ln>
            <a:effectLst/>
          </p:spPr>
          <p:txBody>
            <a:bodyPr wrap="none" anchor="ctr"/>
            <a:lstStyle/>
            <a:p>
              <a:endParaRPr lang="en-US" dirty="0"/>
            </a:p>
          </p:txBody>
        </p:sp>
        <p:sp useBgFill="1">
          <p:nvSpPr>
            <p:cNvPr id="32" name="Rectangle 18"/>
            <p:cNvSpPr>
              <a:spLocks noChangeArrowheads="1"/>
            </p:cNvSpPr>
            <p:nvPr/>
          </p:nvSpPr>
          <p:spPr bwMode="white">
            <a:xfrm>
              <a:off x="5196" y="912"/>
              <a:ext cx="36" cy="192"/>
            </a:xfrm>
            <a:prstGeom prst="rect">
              <a:avLst/>
            </a:prstGeom>
            <a:ln w="9525">
              <a:noFill/>
              <a:miter lim="800000"/>
              <a:headEnd/>
              <a:tailEnd/>
            </a:ln>
            <a:effectLst/>
          </p:spPr>
          <p:txBody>
            <a:bodyPr wrap="none" anchor="ctr"/>
            <a:lstStyle/>
            <a:p>
              <a:endParaRPr lang="en-US" dirty="0"/>
            </a:p>
          </p:txBody>
        </p:sp>
      </p:grpSp>
    </p:spTree>
  </p:cSld>
  <p:clrMap bg1="lt1" tx1="dk1" bg2="lt2" tx2="dk2" accent1="accent1" accent2="accent2" accent3="accent3" accent4="accent4" accent5="accent5" accent6="accent6" hlink="hlink" folHlink="folHlink"/>
  <p:sldLayoutIdLst>
    <p:sldLayoutId id="2147483751" r:id="rId1"/>
    <p:sldLayoutId id="2147483734" r:id="rId2"/>
    <p:sldLayoutId id="2147483735" r:id="rId3"/>
    <p:sldLayoutId id="2147483737" r:id="rId4"/>
    <p:sldLayoutId id="2147483738" r:id="rId5"/>
    <p:sldLayoutId id="2147483745" r:id="rId6"/>
    <p:sldLayoutId id="2147483746" r:id="rId7"/>
    <p:sldLayoutId id="2147483747" r:id="rId8"/>
    <p:sldLayoutId id="2147483748" r:id="rId9"/>
    <p:sldLayoutId id="2147483750" r:id="rId10"/>
    <p:sldLayoutId id="2147483749" r:id="rId11"/>
    <p:sldLayoutId id="2147483739" r:id="rId12"/>
    <p:sldLayoutId id="2147483753" r:id="rId13"/>
    <p:sldLayoutId id="2147483740" r:id="rId14"/>
    <p:sldLayoutId id="2147483741" r:id="rId15"/>
    <p:sldLayoutId id="2147483742" r:id="rId16"/>
    <p:sldLayoutId id="2147483736" r:id="rId17"/>
    <p:sldLayoutId id="2147483743" r:id="rId18"/>
    <p:sldLayoutId id="2147483744" r:id="rId19"/>
    <p:sldLayoutId id="2147483752" r:id="rId20"/>
    <p:sldLayoutId id="2147483754" r:id="rId21"/>
    <p:sldLayoutId id="2147483756" r:id="rId22"/>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txStyles>
    <p:titleStyle>
      <a:lvl1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Calibri" pitchFamily="34" charset="0"/>
          <a:ea typeface="+mj-ea"/>
          <a:cs typeface="+mj-cs"/>
        </a:defRPr>
      </a:lvl1pPr>
      <a:lvl2pPr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1" fontAlgn="base" hangingPunct="1">
        <a:spcBef>
          <a:spcPct val="20000"/>
        </a:spcBef>
        <a:spcAft>
          <a:spcPct val="0"/>
        </a:spcAft>
        <a:buClr>
          <a:schemeClr val="accent1"/>
        </a:buClr>
        <a:buChar char="•"/>
        <a:defRPr sz="3200" b="0">
          <a:solidFill>
            <a:schemeClr val="tx1"/>
          </a:solidFill>
          <a:effectLst/>
          <a:latin typeface="Calibri" pitchFamily="34" charset="0"/>
          <a:ea typeface="+mn-ea"/>
          <a:cs typeface="+mn-cs"/>
        </a:defRPr>
      </a:lvl1pPr>
      <a:lvl2pPr marL="742950" indent="-285750" algn="l" rtl="0" eaLnBrk="1" fontAlgn="base" hangingPunct="1">
        <a:spcBef>
          <a:spcPct val="20000"/>
        </a:spcBef>
        <a:spcAft>
          <a:spcPct val="0"/>
        </a:spcAft>
        <a:buClr>
          <a:schemeClr val="tx2"/>
        </a:buClr>
        <a:buChar char="•"/>
        <a:defRPr sz="2800" b="0">
          <a:solidFill>
            <a:schemeClr val="tx1"/>
          </a:solidFill>
          <a:effectLst/>
          <a:latin typeface="Calibri" pitchFamily="34" charset="0"/>
        </a:defRPr>
      </a:lvl2pPr>
      <a:lvl3pPr marL="1143000" indent="-228600" algn="l" rtl="0" eaLnBrk="1" fontAlgn="base" hangingPunct="1">
        <a:spcBef>
          <a:spcPct val="20000"/>
        </a:spcBef>
        <a:spcAft>
          <a:spcPct val="0"/>
        </a:spcAft>
        <a:buClr>
          <a:schemeClr val="tx2"/>
        </a:buClr>
        <a:buChar char="•"/>
        <a:defRPr sz="2800" b="0">
          <a:solidFill>
            <a:schemeClr val="tx1"/>
          </a:solidFill>
          <a:effectLst/>
          <a:latin typeface="Calibri" pitchFamily="34" charset="0"/>
        </a:defRPr>
      </a:lvl3pPr>
      <a:lvl4pPr marL="1600200" indent="-228600" algn="l" rtl="0" eaLnBrk="1" fontAlgn="base" hangingPunct="1">
        <a:spcBef>
          <a:spcPct val="20000"/>
        </a:spcBef>
        <a:spcAft>
          <a:spcPct val="0"/>
        </a:spcAft>
        <a:buClr>
          <a:schemeClr val="tx2"/>
        </a:buClr>
        <a:buChar char="•"/>
        <a:defRPr sz="2400" b="0">
          <a:solidFill>
            <a:schemeClr val="tx1"/>
          </a:solidFill>
          <a:effectLst/>
          <a:latin typeface="Calibri" pitchFamily="34" charset="0"/>
        </a:defRPr>
      </a:lvl4pPr>
      <a:lvl5pPr marL="2057400" indent="-228600" algn="l" rtl="0" eaLnBrk="1" fontAlgn="base" hangingPunct="1">
        <a:spcBef>
          <a:spcPct val="20000"/>
        </a:spcBef>
        <a:spcAft>
          <a:spcPct val="0"/>
        </a:spcAft>
        <a:buClr>
          <a:schemeClr val="tx2"/>
        </a:buClr>
        <a:buChar char="•"/>
        <a:defRPr sz="2400" b="0">
          <a:solidFill>
            <a:schemeClr val="tx1"/>
          </a:solidFill>
          <a:effectLst/>
          <a:latin typeface="Calibri" pitchFamily="34" charset="0"/>
        </a:defRPr>
      </a:lvl5pPr>
      <a:lvl6pPr marL="25146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ollege.gov/"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www.college.gov/"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hyperlink" Target="file:///E:\files\av\av.htm" TargetMode="External"/><Relationship Id="rId13" Type="http://schemas.openxmlformats.org/officeDocument/2006/relationships/image" Target="../media/image23.jpeg"/><Relationship Id="rId18" Type="http://schemas.openxmlformats.org/officeDocument/2006/relationships/hyperlink" Target="file:///E:\files\health\health.htm" TargetMode="External"/><Relationship Id="rId26" Type="http://schemas.openxmlformats.org/officeDocument/2006/relationships/hyperlink" Target="file:///E:\files\law\law.htm" TargetMode="External"/><Relationship Id="rId3" Type="http://schemas.openxmlformats.org/officeDocument/2006/relationships/hyperlink" Target="http://www.achievetexas.org/" TargetMode="External"/><Relationship Id="rId21" Type="http://schemas.openxmlformats.org/officeDocument/2006/relationships/image" Target="../media/image27.jpeg"/><Relationship Id="rId34" Type="http://schemas.openxmlformats.org/officeDocument/2006/relationships/hyperlink" Target="file:///E:\files\trans\trans.htm" TargetMode="External"/><Relationship Id="rId7" Type="http://schemas.openxmlformats.org/officeDocument/2006/relationships/image" Target="../media/image20.jpeg"/><Relationship Id="rId12" Type="http://schemas.openxmlformats.org/officeDocument/2006/relationships/hyperlink" Target="file:///E:\files\ed\ed.htm" TargetMode="External"/><Relationship Id="rId17" Type="http://schemas.openxmlformats.org/officeDocument/2006/relationships/image" Target="../media/image25.jpeg"/><Relationship Id="rId25" Type="http://schemas.openxmlformats.org/officeDocument/2006/relationships/image" Target="../media/image29.jpeg"/><Relationship Id="rId33" Type="http://schemas.openxmlformats.org/officeDocument/2006/relationships/image" Target="../media/image33.jpeg"/><Relationship Id="rId2" Type="http://schemas.openxmlformats.org/officeDocument/2006/relationships/notesSlide" Target="../notesSlides/notesSlide22.xml"/><Relationship Id="rId16" Type="http://schemas.openxmlformats.org/officeDocument/2006/relationships/hyperlink" Target="file:///E:\files\gov\gov.htm" TargetMode="External"/><Relationship Id="rId20" Type="http://schemas.openxmlformats.org/officeDocument/2006/relationships/hyperlink" Target="file:///E:\files\hosp\hosp.htm" TargetMode="External"/><Relationship Id="rId29" Type="http://schemas.openxmlformats.org/officeDocument/2006/relationships/image" Target="../media/image31.jpeg"/><Relationship Id="rId1" Type="http://schemas.openxmlformats.org/officeDocument/2006/relationships/slideLayout" Target="../slideLayouts/slideLayout14.xml"/><Relationship Id="rId6" Type="http://schemas.openxmlformats.org/officeDocument/2006/relationships/hyperlink" Target="file:///E:\files\ac\ac.htm" TargetMode="External"/><Relationship Id="rId11" Type="http://schemas.openxmlformats.org/officeDocument/2006/relationships/image" Target="../media/image22.jpeg"/><Relationship Id="rId24" Type="http://schemas.openxmlformats.org/officeDocument/2006/relationships/hyperlink" Target="file:///E:\files\info\info.htm" TargetMode="External"/><Relationship Id="rId32" Type="http://schemas.openxmlformats.org/officeDocument/2006/relationships/hyperlink" Target="file:///E:\files\stem\stem.htm" TargetMode="External"/><Relationship Id="rId5" Type="http://schemas.openxmlformats.org/officeDocument/2006/relationships/image" Target="../media/image19.jpeg"/><Relationship Id="rId15" Type="http://schemas.openxmlformats.org/officeDocument/2006/relationships/image" Target="../media/image24.jpeg"/><Relationship Id="rId23" Type="http://schemas.openxmlformats.org/officeDocument/2006/relationships/image" Target="../media/image28.jpeg"/><Relationship Id="rId28" Type="http://schemas.openxmlformats.org/officeDocument/2006/relationships/hyperlink" Target="file:///E:\files\manuf\manuf.htm" TargetMode="External"/><Relationship Id="rId10" Type="http://schemas.openxmlformats.org/officeDocument/2006/relationships/hyperlink" Target="file:///E:\files\busi\busi.htm" TargetMode="External"/><Relationship Id="rId19" Type="http://schemas.openxmlformats.org/officeDocument/2006/relationships/image" Target="../media/image26.jpeg"/><Relationship Id="rId31" Type="http://schemas.openxmlformats.org/officeDocument/2006/relationships/image" Target="../media/image32.jpeg"/><Relationship Id="rId4" Type="http://schemas.openxmlformats.org/officeDocument/2006/relationships/hyperlink" Target="file:///E:\files\ag\ag.htm" TargetMode="External"/><Relationship Id="rId9" Type="http://schemas.openxmlformats.org/officeDocument/2006/relationships/image" Target="../media/image21.jpeg"/><Relationship Id="rId14" Type="http://schemas.openxmlformats.org/officeDocument/2006/relationships/hyperlink" Target="file:///E:\files\fin\fin.htm" TargetMode="External"/><Relationship Id="rId22" Type="http://schemas.openxmlformats.org/officeDocument/2006/relationships/hyperlink" Target="file:///E:\files\humsvc\humsvc.htm" TargetMode="External"/><Relationship Id="rId27" Type="http://schemas.openxmlformats.org/officeDocument/2006/relationships/image" Target="../media/image30.jpeg"/><Relationship Id="rId30" Type="http://schemas.openxmlformats.org/officeDocument/2006/relationships/hyperlink" Target="file:///E:\files\mktg\mktg.htm" TargetMode="External"/><Relationship Id="rId35"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6.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6.wmf"/></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www.youtube.com/user/collegedotgov?feature=mhw4#p/c/09E1DBFD793CF646/7/WRLGDKfw0Yc"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www.collegeboard.com/ssd/student/index.html"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www.collegeboard.com/ssd/student/index.html"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act.org/aap/disab/index.html"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accuplacer.collegeboard.org/sites/default/files/accuplacer-tsi-assessment-student-brochure.pdf"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collegeview.com/importance_of_college_education.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image" Target="../media/image6.wmf"/><Relationship Id="rId5" Type="http://schemas.openxmlformats.org/officeDocument/2006/relationships/image" Target="../media/image60.jpeg"/><Relationship Id="rId4" Type="http://schemas.openxmlformats.org/officeDocument/2006/relationships/image" Target="../media/image59.jpeg"/></Relationships>
</file>

<file path=ppt/slides/_rels/slide6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hyperlink" Target="http://nces.ed.gov/collegenavigator/"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hyperlink" Target="http://mycollegeguide.org/" TargetMode="External"/><Relationship Id="rId5" Type="http://schemas.openxmlformats.org/officeDocument/2006/relationships/hyperlink" Target="http://youthrules.dol.gov/index.htm" TargetMode="External"/><Relationship Id="rId4" Type="http://schemas.openxmlformats.org/officeDocument/2006/relationships/hyperlink" Target="http://www.colleges.com/index.html"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www.heath.gwu.edu/" TargetMode="External"/><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hyperlink" Target="http://www.petersons.com/"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www.collegefortexans.com/" TargetMode="External"/><Relationship Id="rId2" Type="http://schemas.openxmlformats.org/officeDocument/2006/relationships/notesSlide" Target="../notesSlides/notesSlide66.xml"/><Relationship Id="rId1" Type="http://schemas.openxmlformats.org/officeDocument/2006/relationships/slideLayout" Target="../slideLayouts/slideLayout3.xml"/><Relationship Id="rId5" Type="http://schemas.openxmlformats.org/officeDocument/2006/relationships/hyperlink" Target="http://www.mspf.org/" TargetMode="External"/><Relationship Id="rId4" Type="http://schemas.openxmlformats.org/officeDocument/2006/relationships/hyperlink" Target="http://www.thecb.state.tx.us/"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www.collegeboard.com/ssd/student/index.html"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 Id="rId5" Type="http://schemas.openxmlformats.org/officeDocument/2006/relationships/hyperlink" Target="http://accuplacer.collegeboard.org/sites/default/files/accuplacer-tsi-assessment-student-brochure.pdf" TargetMode="External"/><Relationship Id="rId4" Type="http://schemas.openxmlformats.org/officeDocument/2006/relationships/hyperlink" Target="http://www.act.org/aap/disab/index.html"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federalstudentaid.ed.gov/" TargetMode="External"/><Relationship Id="rId2" Type="http://schemas.openxmlformats.org/officeDocument/2006/relationships/notesSlide" Target="../notesSlides/notesSlide68.xml"/><Relationship Id="rId1" Type="http://schemas.openxmlformats.org/officeDocument/2006/relationships/slideLayout" Target="../slideLayouts/slideLayout3.xml"/><Relationship Id="rId6" Type="http://schemas.openxmlformats.org/officeDocument/2006/relationships/hyperlink" Target="http://fastweb.monster.com/" TargetMode="External"/><Relationship Id="rId5" Type="http://schemas.openxmlformats.org/officeDocument/2006/relationships/hyperlink" Target="http://www.finaid.org/" TargetMode="External"/><Relationship Id="rId4" Type="http://schemas.openxmlformats.org/officeDocument/2006/relationships/hyperlink" Target="http://www.fafsa.ed.gov/index.htm"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www.transitionintexas.org/Page/1" TargetMode="External"/><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college.gov/"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6.wmf"/><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www.college.gov/"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9"/>
          <p:cNvGrpSpPr>
            <a:grpSpLocks/>
          </p:cNvGrpSpPr>
          <p:nvPr/>
        </p:nvGrpSpPr>
        <p:grpSpPr bwMode="auto">
          <a:xfrm>
            <a:off x="0" y="2895600"/>
            <a:ext cx="9144000" cy="3962400"/>
            <a:chOff x="0" y="1824"/>
            <a:chExt cx="5280" cy="192"/>
          </a:xfrm>
        </p:grpSpPr>
        <p:sp>
          <p:nvSpPr>
            <p:cNvPr id="11" name="Rectangle 7"/>
            <p:cNvSpPr>
              <a:spLocks noChangeArrowheads="1"/>
            </p:cNvSpPr>
            <p:nvPr/>
          </p:nvSpPr>
          <p:spPr bwMode="auto">
            <a:xfrm>
              <a:off x="0" y="1824"/>
              <a:ext cx="5280" cy="192"/>
            </a:xfrm>
            <a:prstGeom prst="rect">
              <a:avLst/>
            </a:prstGeom>
            <a:gradFill rotWithShape="0">
              <a:gsLst>
                <a:gs pos="0">
                  <a:schemeClr val="accent1"/>
                </a:gs>
                <a:gs pos="100000">
                  <a:schemeClr val="tx2"/>
                </a:gs>
              </a:gsLst>
              <a:lin ang="0" scaled="1"/>
            </a:gradFill>
            <a:ln w="9525">
              <a:noFill/>
              <a:miter lim="800000"/>
              <a:headEnd/>
              <a:tailEnd/>
            </a:ln>
            <a:effectLst/>
          </p:spPr>
          <p:txBody>
            <a:bodyPr wrap="none" anchor="ctr"/>
            <a:lstStyle/>
            <a:p>
              <a:endParaRPr lang="en-US" dirty="0"/>
            </a:p>
          </p:txBody>
        </p:sp>
        <p:sp useBgFill="1">
          <p:nvSpPr>
            <p:cNvPr id="12" name="Rectangle 8"/>
            <p:cNvSpPr>
              <a:spLocks noChangeArrowheads="1"/>
            </p:cNvSpPr>
            <p:nvPr/>
          </p:nvSpPr>
          <p:spPr bwMode="white">
            <a:xfrm>
              <a:off x="2748" y="1824"/>
              <a:ext cx="36" cy="192"/>
            </a:xfrm>
            <a:prstGeom prst="rect">
              <a:avLst/>
            </a:prstGeom>
            <a:ln w="9525">
              <a:noFill/>
              <a:miter lim="800000"/>
              <a:headEnd/>
              <a:tailEnd/>
            </a:ln>
            <a:effectLst/>
          </p:spPr>
          <p:txBody>
            <a:bodyPr wrap="none" anchor="ctr"/>
            <a:lstStyle/>
            <a:p>
              <a:endParaRPr lang="en-US" dirty="0"/>
            </a:p>
          </p:txBody>
        </p:sp>
        <p:sp useBgFill="1">
          <p:nvSpPr>
            <p:cNvPr id="13" name="Rectangle 9"/>
            <p:cNvSpPr>
              <a:spLocks noChangeArrowheads="1"/>
            </p:cNvSpPr>
            <p:nvPr/>
          </p:nvSpPr>
          <p:spPr bwMode="white">
            <a:xfrm>
              <a:off x="3132" y="1824"/>
              <a:ext cx="36" cy="192"/>
            </a:xfrm>
            <a:prstGeom prst="rect">
              <a:avLst/>
            </a:prstGeom>
            <a:ln w="9525">
              <a:noFill/>
              <a:miter lim="800000"/>
              <a:headEnd/>
              <a:tailEnd/>
            </a:ln>
            <a:effectLst/>
          </p:spPr>
          <p:txBody>
            <a:bodyPr wrap="none" anchor="ctr"/>
            <a:lstStyle/>
            <a:p>
              <a:endParaRPr lang="en-US" dirty="0"/>
            </a:p>
          </p:txBody>
        </p:sp>
        <p:sp useBgFill="1">
          <p:nvSpPr>
            <p:cNvPr id="14" name="Rectangle 10"/>
            <p:cNvSpPr>
              <a:spLocks noChangeArrowheads="1"/>
            </p:cNvSpPr>
            <p:nvPr/>
          </p:nvSpPr>
          <p:spPr bwMode="white">
            <a:xfrm>
              <a:off x="3492" y="1824"/>
              <a:ext cx="36" cy="192"/>
            </a:xfrm>
            <a:prstGeom prst="rect">
              <a:avLst/>
            </a:prstGeom>
            <a:ln w="9525">
              <a:noFill/>
              <a:miter lim="800000"/>
              <a:headEnd/>
              <a:tailEnd/>
            </a:ln>
            <a:effectLst/>
          </p:spPr>
          <p:txBody>
            <a:bodyPr wrap="none" anchor="ctr"/>
            <a:lstStyle/>
            <a:p>
              <a:endParaRPr lang="en-US" dirty="0"/>
            </a:p>
          </p:txBody>
        </p:sp>
        <p:sp useBgFill="1">
          <p:nvSpPr>
            <p:cNvPr id="15" name="Rectangle 11"/>
            <p:cNvSpPr>
              <a:spLocks noChangeArrowheads="1"/>
            </p:cNvSpPr>
            <p:nvPr/>
          </p:nvSpPr>
          <p:spPr bwMode="white">
            <a:xfrm>
              <a:off x="3822" y="1824"/>
              <a:ext cx="36" cy="192"/>
            </a:xfrm>
            <a:prstGeom prst="rect">
              <a:avLst/>
            </a:prstGeom>
            <a:ln w="9525">
              <a:noFill/>
              <a:miter lim="800000"/>
              <a:headEnd/>
              <a:tailEnd/>
            </a:ln>
            <a:effectLst/>
          </p:spPr>
          <p:txBody>
            <a:bodyPr wrap="none" anchor="ctr"/>
            <a:lstStyle/>
            <a:p>
              <a:endParaRPr lang="en-US" dirty="0"/>
            </a:p>
          </p:txBody>
        </p:sp>
        <p:sp useBgFill="1">
          <p:nvSpPr>
            <p:cNvPr id="16" name="Rectangle 12"/>
            <p:cNvSpPr>
              <a:spLocks noChangeArrowheads="1"/>
            </p:cNvSpPr>
            <p:nvPr/>
          </p:nvSpPr>
          <p:spPr bwMode="white">
            <a:xfrm>
              <a:off x="4104" y="1824"/>
              <a:ext cx="36" cy="192"/>
            </a:xfrm>
            <a:prstGeom prst="rect">
              <a:avLst/>
            </a:prstGeom>
            <a:ln w="9525">
              <a:noFill/>
              <a:miter lim="800000"/>
              <a:headEnd/>
              <a:tailEnd/>
            </a:ln>
            <a:effectLst/>
          </p:spPr>
          <p:txBody>
            <a:bodyPr wrap="none" anchor="ctr"/>
            <a:lstStyle/>
            <a:p>
              <a:endParaRPr lang="en-US" dirty="0"/>
            </a:p>
          </p:txBody>
        </p:sp>
        <p:sp useBgFill="1">
          <p:nvSpPr>
            <p:cNvPr id="17" name="Rectangle 13"/>
            <p:cNvSpPr>
              <a:spLocks noChangeArrowheads="1"/>
            </p:cNvSpPr>
            <p:nvPr/>
          </p:nvSpPr>
          <p:spPr bwMode="white">
            <a:xfrm>
              <a:off x="4368" y="1824"/>
              <a:ext cx="36" cy="192"/>
            </a:xfrm>
            <a:prstGeom prst="rect">
              <a:avLst/>
            </a:prstGeom>
            <a:ln w="9525">
              <a:noFill/>
              <a:miter lim="800000"/>
              <a:headEnd/>
              <a:tailEnd/>
            </a:ln>
            <a:effectLst/>
          </p:spPr>
          <p:txBody>
            <a:bodyPr wrap="none" anchor="ctr"/>
            <a:lstStyle/>
            <a:p>
              <a:endParaRPr lang="en-US" dirty="0"/>
            </a:p>
          </p:txBody>
        </p:sp>
        <p:sp useBgFill="1">
          <p:nvSpPr>
            <p:cNvPr id="18" name="Rectangle 14"/>
            <p:cNvSpPr>
              <a:spLocks noChangeArrowheads="1"/>
            </p:cNvSpPr>
            <p:nvPr/>
          </p:nvSpPr>
          <p:spPr bwMode="white">
            <a:xfrm>
              <a:off x="4800" y="1824"/>
              <a:ext cx="36" cy="192"/>
            </a:xfrm>
            <a:prstGeom prst="rect">
              <a:avLst/>
            </a:prstGeom>
            <a:ln w="9525">
              <a:noFill/>
              <a:miter lim="800000"/>
              <a:headEnd/>
              <a:tailEnd/>
            </a:ln>
            <a:effectLst/>
          </p:spPr>
          <p:txBody>
            <a:bodyPr wrap="none" anchor="ctr"/>
            <a:lstStyle/>
            <a:p>
              <a:endParaRPr lang="en-US" dirty="0"/>
            </a:p>
          </p:txBody>
        </p:sp>
        <p:sp useBgFill="1">
          <p:nvSpPr>
            <p:cNvPr id="19" name="Rectangle 15"/>
            <p:cNvSpPr>
              <a:spLocks noChangeArrowheads="1"/>
            </p:cNvSpPr>
            <p:nvPr/>
          </p:nvSpPr>
          <p:spPr bwMode="white">
            <a:xfrm>
              <a:off x="4602" y="1824"/>
              <a:ext cx="36" cy="192"/>
            </a:xfrm>
            <a:prstGeom prst="rect">
              <a:avLst/>
            </a:prstGeom>
            <a:ln w="9525">
              <a:noFill/>
              <a:miter lim="800000"/>
              <a:headEnd/>
              <a:tailEnd/>
            </a:ln>
            <a:effectLst/>
          </p:spPr>
          <p:txBody>
            <a:bodyPr wrap="none" anchor="ctr"/>
            <a:lstStyle/>
            <a:p>
              <a:endParaRPr lang="en-US" dirty="0"/>
            </a:p>
          </p:txBody>
        </p:sp>
        <p:sp useBgFill="1">
          <p:nvSpPr>
            <p:cNvPr id="20" name="Rectangle 16"/>
            <p:cNvSpPr>
              <a:spLocks noChangeArrowheads="1"/>
            </p:cNvSpPr>
            <p:nvPr/>
          </p:nvSpPr>
          <p:spPr bwMode="white">
            <a:xfrm>
              <a:off x="4962" y="1824"/>
              <a:ext cx="36" cy="192"/>
            </a:xfrm>
            <a:prstGeom prst="rect">
              <a:avLst/>
            </a:prstGeom>
            <a:ln w="9525">
              <a:noFill/>
              <a:miter lim="800000"/>
              <a:headEnd/>
              <a:tailEnd/>
            </a:ln>
            <a:effectLst/>
          </p:spPr>
          <p:txBody>
            <a:bodyPr wrap="none" anchor="ctr"/>
            <a:lstStyle/>
            <a:p>
              <a:endParaRPr lang="en-US" dirty="0"/>
            </a:p>
          </p:txBody>
        </p:sp>
        <p:sp useBgFill="1">
          <p:nvSpPr>
            <p:cNvPr id="21" name="Rectangle 17"/>
            <p:cNvSpPr>
              <a:spLocks noChangeArrowheads="1"/>
            </p:cNvSpPr>
            <p:nvPr/>
          </p:nvSpPr>
          <p:spPr bwMode="white">
            <a:xfrm>
              <a:off x="5094" y="1824"/>
              <a:ext cx="36" cy="192"/>
            </a:xfrm>
            <a:prstGeom prst="rect">
              <a:avLst/>
            </a:prstGeom>
            <a:ln w="9525">
              <a:noFill/>
              <a:miter lim="800000"/>
              <a:headEnd/>
              <a:tailEnd/>
            </a:ln>
            <a:effectLst/>
          </p:spPr>
          <p:txBody>
            <a:bodyPr wrap="none" anchor="ctr"/>
            <a:lstStyle/>
            <a:p>
              <a:endParaRPr lang="en-US" dirty="0"/>
            </a:p>
          </p:txBody>
        </p:sp>
        <p:sp useBgFill="1">
          <p:nvSpPr>
            <p:cNvPr id="22" name="Rectangle 18"/>
            <p:cNvSpPr>
              <a:spLocks noChangeArrowheads="1"/>
            </p:cNvSpPr>
            <p:nvPr/>
          </p:nvSpPr>
          <p:spPr bwMode="white">
            <a:xfrm>
              <a:off x="5196" y="1824"/>
              <a:ext cx="36" cy="192"/>
            </a:xfrm>
            <a:prstGeom prst="rect">
              <a:avLst/>
            </a:prstGeom>
            <a:ln w="9525">
              <a:noFill/>
              <a:miter lim="800000"/>
              <a:headEnd/>
              <a:tailEnd/>
            </a:ln>
            <a:effectLst/>
          </p:spPr>
          <p:txBody>
            <a:bodyPr wrap="none" anchor="ctr"/>
            <a:lstStyle/>
            <a:p>
              <a:endParaRPr lang="en-US" dirty="0"/>
            </a:p>
          </p:txBody>
        </p:sp>
      </p:grpSp>
      <p:sp>
        <p:nvSpPr>
          <p:cNvPr id="3" name="Subtitle 2"/>
          <p:cNvSpPr>
            <a:spLocks noGrp="1"/>
          </p:cNvSpPr>
          <p:nvPr>
            <p:ph type="subTitle" sz="quarter" idx="1"/>
          </p:nvPr>
        </p:nvSpPr>
        <p:spPr>
          <a:xfrm>
            <a:off x="304800" y="3124200"/>
            <a:ext cx="4114800" cy="3352800"/>
          </a:xfrm>
        </p:spPr>
        <p:txBody>
          <a:bodyPr/>
          <a:lstStyle/>
          <a:p>
            <a:r>
              <a:rPr lang="en-US" dirty="0"/>
              <a:t>Secondary Transition/Post-School Results Network</a:t>
            </a:r>
          </a:p>
        </p:txBody>
      </p:sp>
      <p:sp>
        <p:nvSpPr>
          <p:cNvPr id="2" name="Title 1"/>
          <p:cNvSpPr>
            <a:spLocks noGrp="1"/>
          </p:cNvSpPr>
          <p:nvPr>
            <p:ph type="ctrTitle" sz="quarter"/>
          </p:nvPr>
        </p:nvSpPr>
        <p:spPr/>
        <p:txBody>
          <a:bodyPr>
            <a:normAutofit/>
          </a:bodyPr>
          <a:lstStyle/>
          <a:p>
            <a:r>
              <a:rPr lang="en-US" dirty="0"/>
              <a:t>Transitioning from High School to College</a:t>
            </a:r>
            <a:endParaRPr lang="en-US" strike="sngStrike" dirty="0"/>
          </a:p>
        </p:txBody>
      </p:sp>
      <p:grpSp>
        <p:nvGrpSpPr>
          <p:cNvPr id="5" name="Group 10"/>
          <p:cNvGrpSpPr/>
          <p:nvPr/>
        </p:nvGrpSpPr>
        <p:grpSpPr>
          <a:xfrm>
            <a:off x="1524000" y="4800600"/>
            <a:ext cx="1600200" cy="1524000"/>
            <a:chOff x="1219200" y="4495800"/>
            <a:chExt cx="1905000" cy="1828800"/>
          </a:xfrm>
        </p:grpSpPr>
        <p:sp>
          <p:nvSpPr>
            <p:cNvPr id="9" name="Rectangle 8"/>
            <p:cNvSpPr/>
            <p:nvPr/>
          </p:nvSpPr>
          <p:spPr bwMode="auto">
            <a:xfrm>
              <a:off x="1219200" y="4495800"/>
              <a:ext cx="1905000" cy="1828800"/>
            </a:xfrm>
            <a:prstGeom prst="rect">
              <a:avLst/>
            </a:prstGeom>
            <a:solidFill>
              <a:schemeClr val="tx2"/>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p:txBody>
        </p:sp>
        <p:grpSp>
          <p:nvGrpSpPr>
            <p:cNvPr id="7" name="Group 6"/>
            <p:cNvGrpSpPr/>
            <p:nvPr/>
          </p:nvGrpSpPr>
          <p:grpSpPr>
            <a:xfrm>
              <a:off x="1371600" y="4648200"/>
              <a:ext cx="1600200" cy="1524000"/>
              <a:chOff x="1295400" y="4648200"/>
              <a:chExt cx="1600200" cy="1524000"/>
            </a:xfrm>
          </p:grpSpPr>
          <p:sp>
            <p:nvSpPr>
              <p:cNvPr id="6" name="Rectangle 5"/>
              <p:cNvSpPr/>
              <p:nvPr/>
            </p:nvSpPr>
            <p:spPr bwMode="auto">
              <a:xfrm>
                <a:off x="1295400" y="4648200"/>
                <a:ext cx="1600200" cy="1524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p:txBody>
          </p:sp>
          <p:pic>
            <p:nvPicPr>
              <p:cNvPr id="4" name="Picture 3" descr="transition07.emf"/>
              <p:cNvPicPr>
                <a:picLocks noChangeAspect="1"/>
              </p:cNvPicPr>
              <p:nvPr/>
            </p:nvPicPr>
            <p:blipFill>
              <a:blip r:embed="rId3" cstate="print"/>
              <a:stretch>
                <a:fillRect/>
              </a:stretch>
            </p:blipFill>
            <p:spPr>
              <a:xfrm>
                <a:off x="1324429" y="4724400"/>
                <a:ext cx="1466168" cy="1391754"/>
              </a:xfrm>
              <a:prstGeom prst="rect">
                <a:avLst/>
              </a:prstGeom>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1" dirty="0"/>
              <a:t>Why should I go to college?</a:t>
            </a:r>
            <a:br>
              <a:rPr lang="en-US" sz="3200" i="1" dirty="0"/>
            </a:br>
            <a:r>
              <a:rPr lang="en-US" dirty="0"/>
              <a:t>Self-Discovery</a:t>
            </a:r>
          </a:p>
        </p:txBody>
      </p:sp>
      <p:sp>
        <p:nvSpPr>
          <p:cNvPr id="15" name="Content Placeholder 14"/>
          <p:cNvSpPr>
            <a:spLocks noGrp="1"/>
          </p:cNvSpPr>
          <p:nvPr>
            <p:ph idx="1"/>
          </p:nvPr>
        </p:nvSpPr>
        <p:spPr/>
        <p:txBody>
          <a:bodyPr/>
          <a:lstStyle/>
          <a:p>
            <a:r>
              <a:rPr lang="en-US" dirty="0"/>
              <a:t>College is about more than training for a career </a:t>
            </a:r>
          </a:p>
          <a:p>
            <a:r>
              <a:rPr lang="en-US" dirty="0"/>
              <a:t>College is an opportunity to discover who you are and what you want from life</a:t>
            </a:r>
          </a:p>
          <a:p>
            <a:pPr lvl="1"/>
            <a:r>
              <a:rPr lang="en-US" dirty="0"/>
              <a:t>Meet new people </a:t>
            </a:r>
          </a:p>
          <a:p>
            <a:pPr lvl="1"/>
            <a:r>
              <a:rPr lang="en-US" dirty="0"/>
              <a:t>Visit new environments </a:t>
            </a:r>
          </a:p>
          <a:p>
            <a:pPr lvl="1"/>
            <a:r>
              <a:rPr lang="en-US" dirty="0"/>
              <a:t>Explore new ideas</a:t>
            </a:r>
          </a:p>
          <a:p>
            <a:pPr lvl="1"/>
            <a:r>
              <a:rPr lang="en-US" dirty="0"/>
              <a:t>Learn to think and live independently</a:t>
            </a:r>
          </a:p>
          <a:p>
            <a:endParaRPr lang="en-US" dirty="0"/>
          </a:p>
        </p:txBody>
      </p:sp>
      <p:sp>
        <p:nvSpPr>
          <p:cNvPr id="30" name="TextBox 29"/>
          <p:cNvSpPr txBox="1"/>
          <p:nvPr/>
        </p:nvSpPr>
        <p:spPr>
          <a:xfrm>
            <a:off x="533400" y="5715000"/>
            <a:ext cx="8153400" cy="461665"/>
          </a:xfrm>
          <a:prstGeom prst="rect">
            <a:avLst/>
          </a:prstGeom>
          <a:noFill/>
        </p:spPr>
        <p:txBody>
          <a:bodyPr wrap="square" rtlCol="0">
            <a:spAutoFit/>
          </a:bodyPr>
          <a:lstStyle/>
          <a:p>
            <a:pPr algn="r"/>
            <a:r>
              <a:rPr lang="en-US" sz="2400" i="1" dirty="0">
                <a:latin typeface="Calibri" pitchFamily="34" charset="0"/>
              </a:rPr>
              <a:t>U.S. Department of Education.  </a:t>
            </a:r>
            <a:r>
              <a:rPr lang="en-US" sz="2400" i="1" dirty="0">
                <a:latin typeface="Calibri" pitchFamily="34" charset="0"/>
                <a:hlinkClick r:id="rId3"/>
              </a:rPr>
              <a:t>www.college.gov</a:t>
            </a:r>
            <a:r>
              <a:rPr lang="en-US" sz="2400" i="1" dirty="0">
                <a:latin typeface="Calibri" pitchFamily="34" charset="0"/>
              </a:rPr>
              <a:t> </a:t>
            </a:r>
          </a:p>
        </p:txBody>
      </p:sp>
      <p:pic>
        <p:nvPicPr>
          <p:cNvPr id="10243" name="Picture 3" descr="C:\Users\SAR\AppData\Local\Microsoft\Windows\Temporary Internet Files\Content.IE5\9YQU1L58\MP910216359[1].png"/>
          <p:cNvPicPr>
            <a:picLocks noChangeAspect="1" noChangeArrowheads="1"/>
          </p:cNvPicPr>
          <p:nvPr/>
        </p:nvPicPr>
        <p:blipFill>
          <a:blip r:embed="rId4" cstate="print"/>
          <a:srcRect/>
          <a:stretch>
            <a:fillRect/>
          </a:stretch>
        </p:blipFill>
        <p:spPr bwMode="auto">
          <a:xfrm>
            <a:off x="5768665" y="2895600"/>
            <a:ext cx="3013385" cy="2625198"/>
          </a:xfrm>
          <a:prstGeom prst="rect">
            <a:avLst/>
          </a:prstGeom>
          <a:noFill/>
        </p:spPr>
      </p:pic>
      <p:sp>
        <p:nvSpPr>
          <p:cNvPr id="9" name="Slide Number Placeholder 8"/>
          <p:cNvSpPr>
            <a:spLocks noGrp="1"/>
          </p:cNvSpPr>
          <p:nvPr>
            <p:ph type="sldNum" sz="quarter" idx="12"/>
          </p:nvPr>
        </p:nvSpPr>
        <p:spPr/>
        <p:txBody>
          <a:bodyPr/>
          <a:lstStyle/>
          <a:p>
            <a:fld id="{05CC2038-037F-49B9-9D9B-D45FD2DC7F05}" type="slidenum">
              <a:rPr lang="en-US" smtClean="0"/>
              <a:pPr/>
              <a:t>10</a:t>
            </a:fld>
            <a:endParaRPr lang="en-US" dirty="0"/>
          </a:p>
        </p:txBody>
      </p:sp>
      <p:sp>
        <p:nvSpPr>
          <p:cNvPr id="10" name="Footer Placeholder 9"/>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0243"/>
                                        </p:tgtEl>
                                        <p:attrNameLst>
                                          <p:attrName>style.visibility</p:attrName>
                                        </p:attrNameLst>
                                      </p:cBhvr>
                                      <p:to>
                                        <p:strVal val="visible"/>
                                      </p:to>
                                    </p:set>
                                    <p:anim calcmode="lin" valueType="num">
                                      <p:cBhvr>
                                        <p:cTn id="7" dur="1000" fill="hold"/>
                                        <p:tgtEl>
                                          <p:spTgt spid="10243"/>
                                        </p:tgtEl>
                                        <p:attrNameLst>
                                          <p:attrName>ppt_w</p:attrName>
                                        </p:attrNameLst>
                                      </p:cBhvr>
                                      <p:tavLst>
                                        <p:tav tm="0">
                                          <p:val>
                                            <p:fltVal val="0"/>
                                          </p:val>
                                        </p:tav>
                                        <p:tav tm="100000">
                                          <p:val>
                                            <p:strVal val="#ppt_w"/>
                                          </p:val>
                                        </p:tav>
                                      </p:tavLst>
                                    </p:anim>
                                    <p:anim calcmode="lin" valueType="num">
                                      <p:cBhvr>
                                        <p:cTn id="8" dur="1000" fill="hold"/>
                                        <p:tgtEl>
                                          <p:spTgt spid="10243"/>
                                        </p:tgtEl>
                                        <p:attrNameLst>
                                          <p:attrName>ppt_h</p:attrName>
                                        </p:attrNameLst>
                                      </p:cBhvr>
                                      <p:tavLst>
                                        <p:tav tm="0">
                                          <p:val>
                                            <p:fltVal val="0"/>
                                          </p:val>
                                        </p:tav>
                                        <p:tav tm="100000">
                                          <p:val>
                                            <p:strVal val="#ppt_h"/>
                                          </p:val>
                                        </p:tav>
                                      </p:tavLst>
                                    </p:anim>
                                    <p:anim calcmode="lin" valueType="num">
                                      <p:cBhvr>
                                        <p:cTn id="9" dur="1000" fill="hold"/>
                                        <p:tgtEl>
                                          <p:spTgt spid="10243"/>
                                        </p:tgtEl>
                                        <p:attrNameLst>
                                          <p:attrName>style.rotation</p:attrName>
                                        </p:attrNameLst>
                                      </p:cBhvr>
                                      <p:tavLst>
                                        <p:tav tm="0">
                                          <p:val>
                                            <p:fltVal val="90"/>
                                          </p:val>
                                        </p:tav>
                                        <p:tav tm="100000">
                                          <p:val>
                                            <p:fltVal val="0"/>
                                          </p:val>
                                        </p:tav>
                                      </p:tavLst>
                                    </p:anim>
                                    <p:animEffect transition="in" filter="fade">
                                      <p:cBhvr>
                                        <p:cTn id="10" dur="1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1" dirty="0"/>
              <a:t>Why should I go to college?</a:t>
            </a:r>
            <a:br>
              <a:rPr lang="en-US" sz="3200" i="1" dirty="0"/>
            </a:br>
            <a:r>
              <a:rPr lang="en-US" dirty="0"/>
              <a:t>Paying it Forward</a:t>
            </a:r>
          </a:p>
        </p:txBody>
      </p:sp>
      <p:sp>
        <p:nvSpPr>
          <p:cNvPr id="15" name="Content Placeholder 14"/>
          <p:cNvSpPr>
            <a:spLocks noGrp="1"/>
          </p:cNvSpPr>
          <p:nvPr>
            <p:ph idx="1"/>
          </p:nvPr>
        </p:nvSpPr>
        <p:spPr>
          <a:xfrm>
            <a:off x="381000" y="1752600"/>
            <a:ext cx="8382000" cy="1143000"/>
          </a:xfrm>
        </p:spPr>
        <p:txBody>
          <a:bodyPr/>
          <a:lstStyle/>
          <a:p>
            <a:r>
              <a:rPr lang="en-US" sz="2800" dirty="0"/>
              <a:t>Statistics show that the children (and grandchildren) of college graduates are more likely to go to college</a:t>
            </a:r>
          </a:p>
        </p:txBody>
      </p:sp>
      <p:sp>
        <p:nvSpPr>
          <p:cNvPr id="34" name="Content Placeholder 33"/>
          <p:cNvSpPr>
            <a:spLocks noGrp="1"/>
          </p:cNvSpPr>
          <p:nvPr>
            <p:ph idx="13"/>
          </p:nvPr>
        </p:nvSpPr>
        <p:spPr>
          <a:xfrm>
            <a:off x="228600" y="2743200"/>
            <a:ext cx="6248400" cy="3276600"/>
          </a:xfrm>
        </p:spPr>
        <p:txBody>
          <a:bodyPr/>
          <a:lstStyle/>
          <a:p>
            <a:pPr lvl="1"/>
            <a:r>
              <a:rPr lang="en-US" sz="2400" dirty="0"/>
              <a:t>Higher levels of education can provide a better standard of living for you and your family</a:t>
            </a:r>
          </a:p>
          <a:p>
            <a:pPr lvl="1"/>
            <a:r>
              <a:rPr lang="en-US" sz="2400" dirty="0"/>
              <a:t>More earning potential means you can give back to your parents and help your siblings</a:t>
            </a:r>
          </a:p>
          <a:p>
            <a:pPr lvl="1"/>
            <a:r>
              <a:rPr lang="en-US" sz="2400" dirty="0"/>
              <a:t>More education for you can mean your children will be better prepared for school</a:t>
            </a:r>
          </a:p>
          <a:p>
            <a:endParaRPr lang="en-US" dirty="0"/>
          </a:p>
        </p:txBody>
      </p:sp>
      <p:sp>
        <p:nvSpPr>
          <p:cNvPr id="30" name="TextBox 29"/>
          <p:cNvSpPr txBox="1"/>
          <p:nvPr/>
        </p:nvSpPr>
        <p:spPr>
          <a:xfrm>
            <a:off x="3810000" y="5943600"/>
            <a:ext cx="4648200" cy="338554"/>
          </a:xfrm>
          <a:prstGeom prst="rect">
            <a:avLst/>
          </a:prstGeom>
          <a:noFill/>
        </p:spPr>
        <p:txBody>
          <a:bodyPr wrap="square" rtlCol="0">
            <a:spAutoFit/>
          </a:bodyPr>
          <a:lstStyle/>
          <a:p>
            <a:pPr algn="r"/>
            <a:r>
              <a:rPr lang="en-US" sz="1600" i="1" dirty="0">
                <a:latin typeface="Calibri" pitchFamily="34" charset="0"/>
              </a:rPr>
              <a:t>U.S. Department of Education.  </a:t>
            </a:r>
            <a:r>
              <a:rPr lang="en-US" sz="1600" i="1" dirty="0">
                <a:latin typeface="Calibri" pitchFamily="34" charset="0"/>
                <a:hlinkClick r:id="rId3"/>
              </a:rPr>
              <a:t>www.college.gov</a:t>
            </a:r>
            <a:r>
              <a:rPr lang="en-US" sz="1600" i="1" dirty="0">
                <a:latin typeface="Calibri" pitchFamily="34" charset="0"/>
              </a:rPr>
              <a:t> </a:t>
            </a:r>
          </a:p>
        </p:txBody>
      </p:sp>
      <p:pic>
        <p:nvPicPr>
          <p:cNvPr id="6172" name="Picture 28" descr="C:\Users\SAR\AppData\Local\Microsoft\Windows\Temporary Internet Files\Content.IE5\A211H3U4\MP900401410[1].jpg"/>
          <p:cNvPicPr>
            <a:picLocks noChangeAspect="1" noChangeArrowheads="1"/>
          </p:cNvPicPr>
          <p:nvPr/>
        </p:nvPicPr>
        <p:blipFill>
          <a:blip r:embed="rId4" cstate="print"/>
          <a:srcRect/>
          <a:stretch>
            <a:fillRect/>
          </a:stretch>
        </p:blipFill>
        <p:spPr bwMode="auto">
          <a:xfrm>
            <a:off x="6400800" y="3048000"/>
            <a:ext cx="2191512" cy="2514600"/>
          </a:xfrm>
          <a:prstGeom prst="rect">
            <a:avLst/>
          </a:prstGeom>
          <a:noFill/>
        </p:spPr>
      </p:pic>
      <p:sp>
        <p:nvSpPr>
          <p:cNvPr id="10" name="Slide Number Placeholder 9"/>
          <p:cNvSpPr>
            <a:spLocks noGrp="1"/>
          </p:cNvSpPr>
          <p:nvPr>
            <p:ph type="sldNum" sz="quarter" idx="12"/>
          </p:nvPr>
        </p:nvSpPr>
        <p:spPr/>
        <p:txBody>
          <a:bodyPr/>
          <a:lstStyle/>
          <a:p>
            <a:fld id="{05CC2038-037F-49B9-9D9B-D45FD2DC7F05}" type="slidenum">
              <a:rPr lang="en-US" smtClean="0"/>
              <a:pPr/>
              <a:t>11</a:t>
            </a:fld>
            <a:endParaRPr lang="en-US" dirty="0"/>
          </a:p>
        </p:txBody>
      </p:sp>
      <p:sp>
        <p:nvSpPr>
          <p:cNvPr id="11" name="Footer Placeholder 10"/>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02" name="Picture 82" descr="C:\Users\SAR\AppData\Local\Microsoft\Windows\Temporary Internet Files\Content.IE5\XSIEVGGQ\MP900403220[1].jpg"/>
          <p:cNvPicPr>
            <a:picLocks noChangeAspect="1" noChangeArrowheads="1"/>
          </p:cNvPicPr>
          <p:nvPr/>
        </p:nvPicPr>
        <p:blipFill>
          <a:blip r:embed="rId3" cstate="print"/>
          <a:srcRect/>
          <a:stretch>
            <a:fillRect/>
          </a:stretch>
        </p:blipFill>
        <p:spPr bwMode="auto">
          <a:xfrm>
            <a:off x="-1" y="0"/>
            <a:ext cx="9147573" cy="6096000"/>
          </a:xfrm>
          <a:prstGeom prst="rect">
            <a:avLst/>
          </a:prstGeom>
          <a:noFill/>
        </p:spPr>
      </p:pic>
      <p:sp>
        <p:nvSpPr>
          <p:cNvPr id="2" name="Title 1"/>
          <p:cNvSpPr>
            <a:spLocks noGrp="1"/>
          </p:cNvSpPr>
          <p:nvPr>
            <p:ph type="title"/>
          </p:nvPr>
        </p:nvSpPr>
        <p:spPr>
          <a:xfrm>
            <a:off x="0" y="0"/>
            <a:ext cx="9144000" cy="6019800"/>
          </a:xfrm>
          <a:solidFill>
            <a:srgbClr val="000066">
              <a:alpha val="20000"/>
            </a:srgbClr>
          </a:solidFill>
          <a:effectLst>
            <a:outerShdw blurRad="50800" dist="50800" dir="5400000" algn="ctr" rotWithShape="0">
              <a:schemeClr val="tx1"/>
            </a:outerShdw>
          </a:effectLst>
        </p:spPr>
        <p:txBody>
          <a:bodyPr/>
          <a:lstStyle/>
          <a:p>
            <a:r>
              <a:rPr lang="en-US" b="1" dirty="0">
                <a:solidFill>
                  <a:schemeClr val="bg1"/>
                </a:solidFill>
                <a:effectLst>
                  <a:outerShdw blurRad="38100" dist="38100" dir="2700000" algn="tl">
                    <a:schemeClr val="tx1"/>
                  </a:outerShdw>
                </a:effectLst>
              </a:rPr>
              <a:t>“What we must decide </a:t>
            </a:r>
            <a:br>
              <a:rPr lang="en-US" b="1" dirty="0">
                <a:solidFill>
                  <a:schemeClr val="bg1"/>
                </a:solidFill>
                <a:effectLst>
                  <a:outerShdw blurRad="38100" dist="38100" dir="2700000" algn="tl">
                    <a:schemeClr val="tx1"/>
                  </a:outerShdw>
                </a:effectLst>
              </a:rPr>
            </a:br>
            <a:r>
              <a:rPr lang="en-US" b="1" dirty="0">
                <a:solidFill>
                  <a:schemeClr val="bg1"/>
                </a:solidFill>
                <a:effectLst>
                  <a:outerShdw blurRad="38100" dist="38100" dir="2700000" algn="tl">
                    <a:schemeClr val="tx1"/>
                  </a:outerShdw>
                </a:effectLst>
              </a:rPr>
              <a:t>is perhaps </a:t>
            </a:r>
            <a:br>
              <a:rPr lang="en-US" b="1" dirty="0">
                <a:solidFill>
                  <a:schemeClr val="bg1"/>
                </a:solidFill>
                <a:effectLst>
                  <a:outerShdw blurRad="38100" dist="38100" dir="2700000" algn="tl">
                    <a:schemeClr val="tx1"/>
                  </a:outerShdw>
                </a:effectLst>
              </a:rPr>
            </a:br>
            <a:r>
              <a:rPr lang="en-US" b="1" i="1" dirty="0">
                <a:solidFill>
                  <a:srgbClr val="5FD7FD"/>
                </a:solidFill>
                <a:effectLst>
                  <a:outerShdw blurRad="38100" dist="38100" dir="2700000" algn="tl">
                    <a:schemeClr val="tx1"/>
                  </a:outerShdw>
                </a:effectLst>
              </a:rPr>
              <a:t>ho</a:t>
            </a:r>
            <a:r>
              <a:rPr lang="en-US" b="1" i="1" dirty="0">
                <a:solidFill>
                  <a:srgbClr val="66FFFF"/>
                </a:solidFill>
                <a:effectLst>
                  <a:outerShdw blurRad="38100" dist="38100" dir="2700000" algn="tl">
                    <a:schemeClr val="tx1"/>
                  </a:outerShdw>
                </a:effectLst>
              </a:rPr>
              <a:t>w</a:t>
            </a:r>
            <a:r>
              <a:rPr lang="en-US" b="1" i="1" dirty="0">
                <a:solidFill>
                  <a:srgbClr val="CCFF66"/>
                </a:solidFill>
                <a:effectLst>
                  <a:outerShdw blurRad="38100" dist="38100" dir="2700000" algn="tl">
                    <a:schemeClr val="tx1"/>
                  </a:outerShdw>
                </a:effectLst>
              </a:rPr>
              <a:t> </a:t>
            </a:r>
            <a:r>
              <a:rPr lang="en-US" b="1" i="1" dirty="0">
                <a:solidFill>
                  <a:srgbClr val="99FF66"/>
                </a:solidFill>
                <a:effectLst>
                  <a:outerShdw blurRad="38100" dist="38100" dir="2700000" algn="tl">
                    <a:schemeClr val="tx1"/>
                  </a:outerShdw>
                </a:effectLst>
              </a:rPr>
              <a:t>we </a:t>
            </a:r>
            <a:r>
              <a:rPr lang="en-US" b="1" i="1" dirty="0">
                <a:solidFill>
                  <a:srgbClr val="FFFF66"/>
                </a:solidFill>
                <a:effectLst>
                  <a:outerShdw blurRad="38100" dist="38100" dir="2700000" algn="tl">
                    <a:schemeClr val="tx1"/>
                  </a:outerShdw>
                </a:effectLst>
              </a:rPr>
              <a:t>are</a:t>
            </a:r>
            <a:r>
              <a:rPr lang="en-US" b="1" i="1" dirty="0">
                <a:solidFill>
                  <a:srgbClr val="FFFF99"/>
                </a:solidFill>
                <a:effectLst>
                  <a:outerShdw blurRad="38100" dist="38100" dir="2700000" algn="tl">
                    <a:schemeClr val="tx1"/>
                  </a:outerShdw>
                </a:effectLst>
              </a:rPr>
              <a:t> </a:t>
            </a:r>
            <a:r>
              <a:rPr lang="en-US" b="1" i="1" dirty="0">
                <a:solidFill>
                  <a:srgbClr val="FFCC66"/>
                </a:solidFill>
                <a:effectLst>
                  <a:outerShdw blurRad="38100" dist="38100" dir="2700000" algn="tl">
                    <a:schemeClr val="tx1"/>
                  </a:outerShdw>
                </a:effectLst>
              </a:rPr>
              <a:t>val</a:t>
            </a:r>
            <a:r>
              <a:rPr lang="en-US" b="1" i="1" dirty="0">
                <a:solidFill>
                  <a:srgbClr val="FF9999"/>
                </a:solidFill>
                <a:effectLst>
                  <a:outerShdw blurRad="38100" dist="38100" dir="2700000" algn="tl">
                    <a:schemeClr val="tx1"/>
                  </a:outerShdw>
                </a:effectLst>
              </a:rPr>
              <a:t>ua</a:t>
            </a:r>
            <a:r>
              <a:rPr lang="en-US" b="1" i="1" dirty="0">
                <a:solidFill>
                  <a:srgbClr val="FF99FF"/>
                </a:solidFill>
                <a:effectLst>
                  <a:outerShdw blurRad="38100" dist="38100" dir="2700000" algn="tl">
                    <a:schemeClr val="tx1"/>
                  </a:outerShdw>
                </a:effectLst>
              </a:rPr>
              <a:t>ble</a:t>
            </a:r>
            <a:r>
              <a:rPr lang="en-US" b="1" i="1" dirty="0">
                <a:solidFill>
                  <a:schemeClr val="tx2">
                    <a:lumMod val="20000"/>
                    <a:lumOff val="80000"/>
                  </a:schemeClr>
                </a:solidFill>
                <a:effectLst>
                  <a:outerShdw blurRad="38100" dist="38100" dir="2700000" algn="tl">
                    <a:schemeClr val="tx1"/>
                  </a:outerShdw>
                </a:effectLst>
              </a:rPr>
              <a:t>, </a:t>
            </a:r>
            <a:br>
              <a:rPr lang="en-US" b="1" dirty="0">
                <a:solidFill>
                  <a:schemeClr val="bg1"/>
                </a:solidFill>
                <a:effectLst>
                  <a:outerShdw blurRad="38100" dist="38100" dir="2700000" algn="tl">
                    <a:schemeClr val="tx1"/>
                  </a:outerShdw>
                </a:effectLst>
              </a:rPr>
            </a:br>
            <a:r>
              <a:rPr lang="en-US" b="1" dirty="0">
                <a:solidFill>
                  <a:schemeClr val="bg1"/>
                </a:solidFill>
                <a:effectLst>
                  <a:outerShdw blurRad="38100" dist="38100" dir="2700000" algn="tl">
                    <a:schemeClr val="tx1"/>
                  </a:outerShdw>
                </a:effectLst>
              </a:rPr>
              <a:t>rather than </a:t>
            </a:r>
            <a:br>
              <a:rPr lang="en-US" b="1" dirty="0">
                <a:solidFill>
                  <a:schemeClr val="bg1"/>
                </a:solidFill>
                <a:effectLst>
                  <a:outerShdw blurRad="38100" dist="38100" dir="2700000" algn="tl">
                    <a:schemeClr val="tx1"/>
                  </a:outerShdw>
                </a:effectLst>
              </a:rPr>
            </a:br>
            <a:r>
              <a:rPr lang="en-US" b="1" dirty="0">
                <a:solidFill>
                  <a:schemeClr val="bg1"/>
                </a:solidFill>
                <a:effectLst>
                  <a:outerShdw blurRad="38100" dist="38100" dir="2700000" algn="tl">
                    <a:schemeClr val="tx1"/>
                  </a:outerShdw>
                </a:effectLst>
              </a:rPr>
              <a:t>how valuable we are.” </a:t>
            </a:r>
            <a:br>
              <a:rPr lang="en-US" b="1" dirty="0">
                <a:solidFill>
                  <a:schemeClr val="bg1"/>
                </a:solidFill>
                <a:effectLst>
                  <a:outerShdw blurRad="38100" dist="38100" dir="2700000" algn="tl">
                    <a:schemeClr val="tx1"/>
                  </a:outerShdw>
                </a:effectLst>
              </a:rPr>
            </a:br>
            <a:br>
              <a:rPr lang="en-US" sz="3200" b="1" dirty="0">
                <a:solidFill>
                  <a:schemeClr val="bg1"/>
                </a:solidFill>
                <a:effectLst>
                  <a:outerShdw blurRad="38100" dist="38100" dir="2700000" algn="tl">
                    <a:schemeClr val="tx1"/>
                  </a:outerShdw>
                </a:effectLst>
              </a:rPr>
            </a:br>
            <a:r>
              <a:rPr lang="en-US" sz="3200" b="1" dirty="0">
                <a:solidFill>
                  <a:schemeClr val="bg1"/>
                </a:solidFill>
                <a:effectLst>
                  <a:outerShdw blurRad="38100" dist="38100" dir="2700000" algn="tl">
                    <a:schemeClr val="tx1"/>
                  </a:outerShdw>
                </a:effectLst>
              </a:rPr>
              <a:t>				F. Scott Fitzgerald</a:t>
            </a:r>
          </a:p>
        </p:txBody>
      </p:sp>
      <p:sp>
        <p:nvSpPr>
          <p:cNvPr id="7" name="Slide Number Placeholder 6"/>
          <p:cNvSpPr>
            <a:spLocks noGrp="1"/>
          </p:cNvSpPr>
          <p:nvPr>
            <p:ph type="sldNum" sz="quarter" idx="12"/>
          </p:nvPr>
        </p:nvSpPr>
        <p:spPr/>
        <p:txBody>
          <a:bodyPr/>
          <a:lstStyle/>
          <a:p>
            <a:fld id="{05CC2038-037F-49B9-9D9B-D45FD2DC7F05}" type="slidenum">
              <a:rPr lang="en-US" smtClean="0"/>
              <a:pPr/>
              <a:t>12</a:t>
            </a:fld>
            <a:endParaRPr lang="en-US" dirty="0"/>
          </a:p>
        </p:txBody>
      </p:sp>
      <p:sp>
        <p:nvSpPr>
          <p:cNvPr id="8" name="Footer Placeholder 7"/>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202"/>
                                        </p:tgtEl>
                                        <p:attrNameLst>
                                          <p:attrName>style.visibility</p:attrName>
                                        </p:attrNameLst>
                                      </p:cBhvr>
                                      <p:to>
                                        <p:strVal val="visible"/>
                                      </p:to>
                                    </p:set>
                                    <p:anim calcmode="lin" valueType="num">
                                      <p:cBhvr>
                                        <p:cTn id="7" dur="1000" fill="hold"/>
                                        <p:tgtEl>
                                          <p:spTgt spid="5202"/>
                                        </p:tgtEl>
                                        <p:attrNameLst>
                                          <p:attrName>ppt_w</p:attrName>
                                        </p:attrNameLst>
                                      </p:cBhvr>
                                      <p:tavLst>
                                        <p:tav tm="0">
                                          <p:val>
                                            <p:strVal val="#ppt_w*0.70"/>
                                          </p:val>
                                        </p:tav>
                                        <p:tav tm="100000">
                                          <p:val>
                                            <p:strVal val="#ppt_w"/>
                                          </p:val>
                                        </p:tav>
                                      </p:tavLst>
                                    </p:anim>
                                    <p:anim calcmode="lin" valueType="num">
                                      <p:cBhvr>
                                        <p:cTn id="8" dur="1000" fill="hold"/>
                                        <p:tgtEl>
                                          <p:spTgt spid="5202"/>
                                        </p:tgtEl>
                                        <p:attrNameLst>
                                          <p:attrName>ppt_h</p:attrName>
                                        </p:attrNameLst>
                                      </p:cBhvr>
                                      <p:tavLst>
                                        <p:tav tm="0">
                                          <p:val>
                                            <p:strVal val="#ppt_h"/>
                                          </p:val>
                                        </p:tav>
                                        <p:tav tm="100000">
                                          <p:val>
                                            <p:strVal val="#ppt_h"/>
                                          </p:val>
                                        </p:tav>
                                      </p:tavLst>
                                    </p:anim>
                                    <p:animEffect transition="in" filter="fade">
                                      <p:cBhvr>
                                        <p:cTn id="9" dur="1000"/>
                                        <p:tgtEl>
                                          <p:spTgt spid="5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7" name="Picture 25" descr="C:\Documents and Settings\srutherf\Local Settings\Temporary Internet Files\Content.IE5\IX81SEP6\MP900439566[1].jpg"/>
          <p:cNvPicPr>
            <a:picLocks noChangeAspect="1" noChangeArrowheads="1"/>
          </p:cNvPicPr>
          <p:nvPr/>
        </p:nvPicPr>
        <p:blipFill>
          <a:blip r:embed="rId3" cstate="print"/>
          <a:srcRect/>
          <a:stretch>
            <a:fillRect/>
          </a:stretch>
        </p:blipFill>
        <p:spPr bwMode="auto">
          <a:xfrm>
            <a:off x="0" y="0"/>
            <a:ext cx="9144000" cy="6096000"/>
          </a:xfrm>
          <a:prstGeom prst="rect">
            <a:avLst/>
          </a:prstGeom>
          <a:noFill/>
        </p:spPr>
      </p:pic>
      <p:sp>
        <p:nvSpPr>
          <p:cNvPr id="6" name="Title 5"/>
          <p:cNvSpPr>
            <a:spLocks noGrp="1"/>
          </p:cNvSpPr>
          <p:nvPr>
            <p:ph type="title"/>
          </p:nvPr>
        </p:nvSpPr>
        <p:spPr>
          <a:xfrm>
            <a:off x="609600" y="685800"/>
            <a:ext cx="6248400" cy="2209800"/>
          </a:xfrm>
        </p:spPr>
        <p:txBody>
          <a:bodyPr/>
          <a:lstStyle/>
          <a:p>
            <a:pPr algn="r"/>
            <a:r>
              <a:rPr lang="en-US" sz="5400" b="1" dirty="0">
                <a:solidFill>
                  <a:schemeClr val="bg1"/>
                </a:solidFill>
              </a:rPr>
              <a:t>How is college different from </a:t>
            </a:r>
            <a:br>
              <a:rPr lang="en-US" sz="5400" b="1" dirty="0">
                <a:solidFill>
                  <a:schemeClr val="bg1"/>
                </a:solidFill>
              </a:rPr>
            </a:br>
            <a:r>
              <a:rPr lang="en-US" sz="5400" b="1" dirty="0">
                <a:solidFill>
                  <a:schemeClr val="bg1"/>
                </a:solidFill>
              </a:rPr>
              <a:t>high school?</a:t>
            </a:r>
          </a:p>
        </p:txBody>
      </p:sp>
      <p:sp>
        <p:nvSpPr>
          <p:cNvPr id="10" name="Slide Number Placeholder 9"/>
          <p:cNvSpPr>
            <a:spLocks noGrp="1"/>
          </p:cNvSpPr>
          <p:nvPr>
            <p:ph type="sldNum" sz="quarter" idx="12"/>
          </p:nvPr>
        </p:nvSpPr>
        <p:spPr/>
        <p:txBody>
          <a:bodyPr/>
          <a:lstStyle/>
          <a:p>
            <a:fld id="{05CC2038-037F-49B9-9D9B-D45FD2DC7F05}" type="slidenum">
              <a:rPr lang="en-US" smtClean="0"/>
              <a:pPr/>
              <a:t>13</a:t>
            </a:fld>
            <a:endParaRPr lang="en-US" dirty="0"/>
          </a:p>
        </p:txBody>
      </p:sp>
      <p:sp>
        <p:nvSpPr>
          <p:cNvPr id="11" name="Footer Placeholder 10"/>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097"/>
                                        </p:tgtEl>
                                        <p:attrNameLst>
                                          <p:attrName>style.visibility</p:attrName>
                                        </p:attrNameLst>
                                      </p:cBhvr>
                                      <p:to>
                                        <p:strVal val="visible"/>
                                      </p:to>
                                    </p:set>
                                    <p:animEffect transition="in" filter="blinds(horizontal)">
                                      <p:cBhvr>
                                        <p:cTn id="7" dur="500"/>
                                        <p:tgtEl>
                                          <p:spTgt spid="3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p:txBody>
          <a:bodyPr/>
          <a:lstStyle/>
          <a:p>
            <a:r>
              <a:rPr lang="en-US" dirty="0"/>
              <a:t>Changing Environments </a:t>
            </a:r>
          </a:p>
        </p:txBody>
      </p:sp>
      <p:sp>
        <p:nvSpPr>
          <p:cNvPr id="10" name="Text Placeholder 9"/>
          <p:cNvSpPr>
            <a:spLocks noGrp="1"/>
          </p:cNvSpPr>
          <p:nvPr>
            <p:ph type="body" idx="1"/>
          </p:nvPr>
        </p:nvSpPr>
        <p:spPr>
          <a:xfrm>
            <a:off x="533400" y="1676400"/>
            <a:ext cx="4040188" cy="685800"/>
          </a:xfrm>
        </p:spPr>
        <p:txBody>
          <a:bodyPr/>
          <a:lstStyle/>
          <a:p>
            <a:r>
              <a:rPr lang="en-US" sz="3600" i="1" dirty="0">
                <a:solidFill>
                  <a:schemeClr val="accent6"/>
                </a:solidFill>
                <a:effectLst>
                  <a:outerShdw blurRad="38100" dist="38100" dir="2700000" algn="tl">
                    <a:srgbClr val="000000">
                      <a:alpha val="43137"/>
                    </a:srgbClr>
                  </a:outerShdw>
                </a:effectLst>
              </a:rPr>
              <a:t>High School</a:t>
            </a:r>
          </a:p>
        </p:txBody>
      </p:sp>
      <p:sp>
        <p:nvSpPr>
          <p:cNvPr id="11" name="Text Placeholder 10"/>
          <p:cNvSpPr>
            <a:spLocks noGrp="1"/>
          </p:cNvSpPr>
          <p:nvPr>
            <p:ph type="body" sz="quarter" idx="3"/>
          </p:nvPr>
        </p:nvSpPr>
        <p:spPr>
          <a:xfrm>
            <a:off x="4953000" y="1676400"/>
            <a:ext cx="3352800" cy="685800"/>
          </a:xfrm>
        </p:spPr>
        <p:txBody>
          <a:bodyPr/>
          <a:lstStyle/>
          <a:p>
            <a:r>
              <a:rPr lang="en-US" sz="3600" i="1" dirty="0">
                <a:solidFill>
                  <a:schemeClr val="tx2">
                    <a:lumMod val="75000"/>
                  </a:schemeClr>
                </a:solidFill>
                <a:effectLst>
                  <a:outerShdw blurRad="38100" dist="38100" dir="2700000" algn="tl">
                    <a:srgbClr val="000000">
                      <a:alpha val="43137"/>
                    </a:srgbClr>
                  </a:outerShdw>
                </a:effectLst>
              </a:rPr>
              <a:t>College</a:t>
            </a:r>
          </a:p>
        </p:txBody>
      </p:sp>
      <p:grpSp>
        <p:nvGrpSpPr>
          <p:cNvPr id="32" name="Group 31"/>
          <p:cNvGrpSpPr/>
          <p:nvPr/>
        </p:nvGrpSpPr>
        <p:grpSpPr>
          <a:xfrm>
            <a:off x="381000" y="2362200"/>
            <a:ext cx="4191000" cy="1143000"/>
            <a:chOff x="381000" y="2362200"/>
            <a:chExt cx="4191000" cy="1143000"/>
          </a:xfrm>
        </p:grpSpPr>
        <p:sp>
          <p:nvSpPr>
            <p:cNvPr id="13" name="Text Placeholder 10"/>
            <p:cNvSpPr txBox="1">
              <a:spLocks/>
            </p:cNvSpPr>
            <p:nvPr/>
          </p:nvSpPr>
          <p:spPr bwMode="auto">
            <a:xfrm>
              <a:off x="381000" y="2362200"/>
              <a:ext cx="4191000" cy="1143000"/>
            </a:xfrm>
            <a:prstGeom prst="roundRect">
              <a:avLst/>
            </a:prstGeom>
            <a:ln w="9525">
              <a:solidFill>
                <a:schemeClr val="tx1"/>
              </a:solidFill>
              <a:miter lim="800000"/>
              <a:headEnd/>
              <a:tailEnd/>
            </a:ln>
            <a:scene3d>
              <a:camera prst="orthographicFront">
                <a:rot lat="0" lon="0" rev="0"/>
              </a:camera>
              <a:lightRig rig="threePt" dir="t">
                <a:rot lat="0" lon="0" rev="1200000"/>
              </a:lightRig>
            </a:scene3d>
            <a:sp3d contourW="31750">
              <a:bevelT w="63500" h="25400" prst="coolSlant"/>
            </a:sp3d>
          </p:spPr>
          <p:style>
            <a:lnRef idx="0">
              <a:schemeClr val="accent6"/>
            </a:lnRef>
            <a:fillRef idx="3">
              <a:schemeClr val="accent6"/>
            </a:fillRef>
            <a:effectRef idx="3">
              <a:schemeClr val="accent6"/>
            </a:effectRef>
            <a:fontRef idx="minor">
              <a:schemeClr val="lt1"/>
            </a:fontRef>
          </p:style>
          <p:txBody>
            <a:bodyPr vert="horz" wrap="square" lIns="92075" tIns="46038" rIns="92075" bIns="46038" numCol="1" anchor="ctr" anchorCtr="0" compatLnSpc="1">
              <a:prstTxWarp prst="textNoShape">
                <a:avLst/>
              </a:prstTxWarp>
            </a:bodyPr>
            <a:lstStyle/>
            <a:p>
              <a:pPr lvl="2" defTabSz="1511300">
                <a:lnSpc>
                  <a:spcPct val="90000"/>
                </a:lnSpc>
                <a:spcBef>
                  <a:spcPct val="0"/>
                </a:spcBef>
                <a:spcAft>
                  <a:spcPct val="35000"/>
                </a:spcAft>
              </a:pPr>
              <a:r>
                <a:rPr lang="en-US" sz="2800" b="1" dirty="0">
                  <a:effectLst>
                    <a:outerShdw blurRad="38100" dist="38100" dir="2700000" algn="tl">
                      <a:srgbClr val="000000">
                        <a:alpha val="43137"/>
                      </a:srgbClr>
                    </a:outerShdw>
                  </a:effectLst>
                  <a:latin typeface="Calibri" pitchFamily="34" charset="0"/>
                </a:rPr>
                <a:t>Structured Learning </a:t>
              </a:r>
              <a:r>
                <a:rPr lang="en-US" sz="2400" b="1" i="1" dirty="0">
                  <a:effectLst>
                    <a:outerShdw blurRad="38100" dist="38100" dir="2700000" algn="tl">
                      <a:srgbClr val="000000">
                        <a:alpha val="43137"/>
                      </a:srgbClr>
                    </a:outerShdw>
                  </a:effectLst>
                  <a:latin typeface="Calibri" pitchFamily="34" charset="0"/>
                </a:rPr>
                <a:t>content, time, place</a:t>
              </a:r>
              <a:endParaRPr lang="en-US" sz="3600" b="1" i="1" dirty="0">
                <a:effectLst>
                  <a:outerShdw blurRad="38100" dist="38100" dir="2700000" algn="tl">
                    <a:srgbClr val="000000">
                      <a:alpha val="43137"/>
                    </a:srgbClr>
                  </a:outerShdw>
                </a:effectLst>
                <a:latin typeface="Calibri" pitchFamily="34" charset="0"/>
              </a:endParaRPr>
            </a:p>
          </p:txBody>
        </p:sp>
        <p:sp>
          <p:nvSpPr>
            <p:cNvPr id="15" name="Cube 14"/>
            <p:cNvSpPr/>
            <p:nvPr/>
          </p:nvSpPr>
          <p:spPr>
            <a:xfrm>
              <a:off x="533400" y="2590800"/>
              <a:ext cx="688521" cy="632427"/>
            </a:xfrm>
            <a:prstGeom prst="cube">
              <a:avLst/>
            </a:prstGeom>
            <a:solidFill>
              <a:schemeClr val="accent5">
                <a:lumMod val="20000"/>
                <a:lumOff val="80000"/>
              </a:schemeClr>
            </a:solidFill>
            <a:ln>
              <a:solidFill>
                <a:schemeClr val="accent6"/>
              </a:solidFill>
            </a:ln>
            <a:scene3d>
              <a:camera prst="orthographicFront"/>
              <a:lightRig rig="flat" dir="t"/>
            </a:scene3d>
            <a:sp3d z="127000" prstMaterial="plastic">
              <a:bevelT w="88900" h="88900"/>
              <a:bevelB w="88900" h="31750" prst="angle"/>
            </a:sp3d>
          </p:spPr>
          <p:style>
            <a:lnRef idx="0">
              <a:scrgbClr r="0" g="0" b="0"/>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grpSp>
        <p:nvGrpSpPr>
          <p:cNvPr id="37" name="Group 36"/>
          <p:cNvGrpSpPr/>
          <p:nvPr/>
        </p:nvGrpSpPr>
        <p:grpSpPr>
          <a:xfrm>
            <a:off x="381000" y="4800600"/>
            <a:ext cx="4191000" cy="1143000"/>
            <a:chOff x="381000" y="4800600"/>
            <a:chExt cx="4191000" cy="1143000"/>
          </a:xfrm>
        </p:grpSpPr>
        <p:sp>
          <p:nvSpPr>
            <p:cNvPr id="17" name="Text Placeholder 10"/>
            <p:cNvSpPr txBox="1">
              <a:spLocks/>
            </p:cNvSpPr>
            <p:nvPr/>
          </p:nvSpPr>
          <p:spPr bwMode="auto">
            <a:xfrm>
              <a:off x="381000" y="4800600"/>
              <a:ext cx="4191000" cy="1143000"/>
            </a:xfrm>
            <a:prstGeom prst="roundRect">
              <a:avLst/>
            </a:prstGeom>
            <a:solidFill>
              <a:srgbClr val="005000"/>
            </a:solidFill>
            <a:ln w="9525">
              <a:solidFill>
                <a:schemeClr val="tx1"/>
              </a:solidFill>
              <a:miter lim="800000"/>
              <a:headEnd/>
              <a:tailEnd/>
            </a:ln>
            <a:scene3d>
              <a:camera prst="orthographicFront">
                <a:rot lat="0" lon="0" rev="0"/>
              </a:camera>
              <a:lightRig rig="threePt" dir="t">
                <a:rot lat="0" lon="0" rev="1200000"/>
              </a:lightRig>
            </a:scene3d>
            <a:sp3d contourW="31750">
              <a:bevelT w="63500" h="25400" prst="coolSlant"/>
            </a:sp3d>
          </p:spPr>
          <p:style>
            <a:lnRef idx="0">
              <a:schemeClr val="accent6"/>
            </a:lnRef>
            <a:fillRef idx="3">
              <a:schemeClr val="accent6"/>
            </a:fillRef>
            <a:effectRef idx="3">
              <a:schemeClr val="accent6"/>
            </a:effectRef>
            <a:fontRef idx="minor">
              <a:schemeClr val="lt1"/>
            </a:fontRef>
          </p:style>
          <p:txBody>
            <a:bodyPr vert="horz" wrap="square" lIns="92075" tIns="46038" rIns="92075" bIns="46038" numCol="1" anchor="ctr" anchorCtr="0" compatLnSpc="1">
              <a:prstTxWarp prst="textNoShape">
                <a:avLst/>
              </a:prstTxWarp>
            </a:bodyPr>
            <a:lstStyle/>
            <a:p>
              <a:pPr lvl="2">
                <a:defRPr/>
              </a:pPr>
              <a:r>
                <a:rPr lang="en-US" sz="2800" b="1" dirty="0">
                  <a:effectLst>
                    <a:outerShdw blurRad="38100" dist="38100" dir="2700000" algn="tl">
                      <a:srgbClr val="000000">
                        <a:alpha val="43137"/>
                      </a:srgbClr>
                    </a:outerShdw>
                  </a:effectLst>
                  <a:latin typeface="Calibri" pitchFamily="34" charset="0"/>
                </a:rPr>
                <a:t>Controlled </a:t>
              </a:r>
            </a:p>
            <a:p>
              <a:pPr lvl="2">
                <a:defRPr/>
              </a:pPr>
              <a:r>
                <a:rPr lang="en-US" sz="2800" b="1" dirty="0">
                  <a:effectLst>
                    <a:outerShdw blurRad="38100" dist="38100" dir="2700000" algn="tl">
                      <a:srgbClr val="000000">
                        <a:alpha val="43137"/>
                      </a:srgbClr>
                    </a:outerShdw>
                  </a:effectLst>
                  <a:latin typeface="Calibri" pitchFamily="34" charset="0"/>
                </a:rPr>
                <a:t>Decisions </a:t>
              </a:r>
            </a:p>
          </p:txBody>
        </p:sp>
        <p:sp>
          <p:nvSpPr>
            <p:cNvPr id="19" name="Cube 18"/>
            <p:cNvSpPr/>
            <p:nvPr/>
          </p:nvSpPr>
          <p:spPr>
            <a:xfrm>
              <a:off x="533400" y="5029200"/>
              <a:ext cx="701040" cy="679012"/>
            </a:xfrm>
            <a:prstGeom prst="cube">
              <a:avLst/>
            </a:prstGeom>
            <a:solidFill>
              <a:srgbClr val="D9FFD9"/>
            </a:solidFill>
            <a:ln>
              <a:solidFill>
                <a:srgbClr val="336600"/>
              </a:solidFill>
            </a:ln>
            <a:scene3d>
              <a:camera prst="orthographicFront"/>
              <a:lightRig rig="flat" dir="t"/>
            </a:scene3d>
            <a:sp3d z="127000" prstMaterial="plastic">
              <a:bevelT w="88900" h="88900"/>
              <a:bevelB w="88900" h="31750" prst="angle"/>
            </a:sp3d>
          </p:spPr>
          <p:style>
            <a:lnRef idx="0">
              <a:scrgbClr r="0" g="0" b="0"/>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grpSp>
        <p:nvGrpSpPr>
          <p:cNvPr id="33" name="Group 32"/>
          <p:cNvGrpSpPr/>
          <p:nvPr/>
        </p:nvGrpSpPr>
        <p:grpSpPr>
          <a:xfrm>
            <a:off x="381000" y="3581400"/>
            <a:ext cx="4191000" cy="1143000"/>
            <a:chOff x="381000" y="3581400"/>
            <a:chExt cx="4191000" cy="1143000"/>
          </a:xfrm>
        </p:grpSpPr>
        <p:sp>
          <p:nvSpPr>
            <p:cNvPr id="18" name="Text Placeholder 10"/>
            <p:cNvSpPr txBox="1">
              <a:spLocks/>
            </p:cNvSpPr>
            <p:nvPr/>
          </p:nvSpPr>
          <p:spPr bwMode="auto">
            <a:xfrm>
              <a:off x="381000" y="3581400"/>
              <a:ext cx="4191000" cy="1143000"/>
            </a:xfrm>
            <a:prstGeom prst="roundRect">
              <a:avLst/>
            </a:prstGeom>
            <a:solidFill>
              <a:schemeClr val="tx2">
                <a:lumMod val="75000"/>
              </a:schemeClr>
            </a:solidFill>
            <a:ln>
              <a:solidFill>
                <a:schemeClr val="tx1"/>
              </a:solidFill>
              <a:headEnd/>
              <a:tailEnd/>
            </a:ln>
            <a:scene3d>
              <a:camera prst="orthographicFront"/>
              <a:lightRig rig="threePt" dir="t"/>
            </a:scene3d>
            <a:sp3d contourW="31750">
              <a:bevelT w="165100" prst="coolSlant"/>
            </a:sp3d>
          </p:spPr>
          <p:style>
            <a:lnRef idx="1">
              <a:schemeClr val="accent6"/>
            </a:lnRef>
            <a:fillRef idx="3">
              <a:schemeClr val="accent6"/>
            </a:fillRef>
            <a:effectRef idx="2">
              <a:schemeClr val="accent6"/>
            </a:effectRef>
            <a:fontRef idx="minor">
              <a:schemeClr val="lt1"/>
            </a:fontRef>
          </p:style>
          <p:txBody>
            <a:bodyPr vert="horz" wrap="square" lIns="92075" tIns="46038" rIns="92075" bIns="46038" numCol="1" anchor="ctr" anchorCtr="0" compatLnSpc="1">
              <a:prstTxWarp prst="textNoShape">
                <a:avLst/>
              </a:prstTxWarp>
            </a:bodyPr>
            <a:lstStyle/>
            <a:p>
              <a:pPr lvl="2" defTabSz="1511300">
                <a:lnSpc>
                  <a:spcPct val="90000"/>
                </a:lnSpc>
                <a:spcBef>
                  <a:spcPct val="0"/>
                </a:spcBef>
                <a:spcAft>
                  <a:spcPct val="35000"/>
                </a:spcAft>
              </a:pPr>
              <a:r>
                <a:rPr lang="en-US" sz="2800" b="1" dirty="0">
                  <a:effectLst>
                    <a:outerShdw blurRad="38100" dist="38100" dir="2700000" algn="tl">
                      <a:srgbClr val="000000">
                        <a:alpha val="43137"/>
                      </a:srgbClr>
                    </a:outerShdw>
                  </a:effectLst>
                  <a:latin typeface="Calibri" pitchFamily="34" charset="0"/>
                </a:rPr>
                <a:t>Monitored </a:t>
              </a:r>
            </a:p>
            <a:p>
              <a:pPr lvl="2" defTabSz="1511300">
                <a:lnSpc>
                  <a:spcPct val="90000"/>
                </a:lnSpc>
                <a:spcBef>
                  <a:spcPct val="0"/>
                </a:spcBef>
                <a:spcAft>
                  <a:spcPct val="35000"/>
                </a:spcAft>
              </a:pPr>
              <a:r>
                <a:rPr lang="en-US" sz="2800" b="1" dirty="0">
                  <a:effectLst>
                    <a:outerShdw blurRad="38100" dist="38100" dir="2700000" algn="tl">
                      <a:srgbClr val="000000">
                        <a:alpha val="43137"/>
                      </a:srgbClr>
                    </a:outerShdw>
                  </a:effectLst>
                  <a:latin typeface="Calibri" pitchFamily="34" charset="0"/>
                </a:rPr>
                <a:t>Environments</a:t>
              </a:r>
              <a:endParaRPr lang="en-US" sz="3600" b="1" i="1" dirty="0">
                <a:effectLst>
                  <a:outerShdw blurRad="38100" dist="38100" dir="2700000" algn="tl">
                    <a:srgbClr val="000000">
                      <a:alpha val="43137"/>
                    </a:srgbClr>
                  </a:outerShdw>
                </a:effectLst>
                <a:latin typeface="Calibri" pitchFamily="34" charset="0"/>
              </a:endParaRPr>
            </a:p>
          </p:txBody>
        </p:sp>
        <p:sp>
          <p:nvSpPr>
            <p:cNvPr id="20" name="Cube 19"/>
            <p:cNvSpPr/>
            <p:nvPr/>
          </p:nvSpPr>
          <p:spPr>
            <a:xfrm>
              <a:off x="533400" y="3810000"/>
              <a:ext cx="701040" cy="685799"/>
            </a:xfrm>
            <a:prstGeom prst="cube">
              <a:avLst/>
            </a:prstGeom>
            <a:solidFill>
              <a:srgbClr val="DDDDFF"/>
            </a:solidFill>
            <a:ln>
              <a:solidFill>
                <a:schemeClr val="tx2">
                  <a:lumMod val="75000"/>
                </a:schemeClr>
              </a:solidFill>
            </a:ln>
            <a:scene3d>
              <a:camera prst="orthographicFront"/>
              <a:lightRig rig="flat" dir="t"/>
            </a:scene3d>
            <a:sp3d z="127000" prstMaterial="plastic">
              <a:bevelT w="88900" h="88900"/>
              <a:bevelB w="88900" h="31750" prst="angle"/>
            </a:sp3d>
          </p:spPr>
          <p:style>
            <a:lnRef idx="0">
              <a:scrgbClr r="0" g="0" b="0"/>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grpSp>
        <p:nvGrpSpPr>
          <p:cNvPr id="39" name="Group 38"/>
          <p:cNvGrpSpPr/>
          <p:nvPr/>
        </p:nvGrpSpPr>
        <p:grpSpPr>
          <a:xfrm>
            <a:off x="4724400" y="3581400"/>
            <a:ext cx="3886200" cy="1143000"/>
            <a:chOff x="4724400" y="3581400"/>
            <a:chExt cx="3886200" cy="1143000"/>
          </a:xfrm>
        </p:grpSpPr>
        <p:sp>
          <p:nvSpPr>
            <p:cNvPr id="25" name="Text Placeholder 11"/>
            <p:cNvSpPr txBox="1">
              <a:spLocks/>
            </p:cNvSpPr>
            <p:nvPr/>
          </p:nvSpPr>
          <p:spPr bwMode="auto">
            <a:xfrm>
              <a:off x="4724400" y="3581400"/>
              <a:ext cx="3886200" cy="1143000"/>
            </a:xfrm>
            <a:prstGeom prst="homePlate">
              <a:avLst/>
            </a:prstGeom>
            <a:solidFill>
              <a:schemeClr val="tx2">
                <a:lumMod val="60000"/>
                <a:lumOff val="40000"/>
              </a:schemeClr>
            </a:solidFill>
            <a:ln>
              <a:headEnd/>
              <a:tailEnd/>
            </a:ln>
            <a:effectLst>
              <a:outerShdw blurRad="40000" dist="23000" dir="5400000" rotWithShape="0">
                <a:schemeClr val="tx1">
                  <a:alpha val="35000"/>
                </a:schemeClr>
              </a:outerShdw>
            </a:effectLst>
            <a:scene3d>
              <a:camera prst="orthographicFront">
                <a:rot lat="0" lon="0" rev="0"/>
              </a:camera>
              <a:lightRig rig="threePt" dir="t">
                <a:rot lat="0" lon="0" rev="1200000"/>
              </a:lightRig>
            </a:scene3d>
            <a:sp3d extrusionH="76200" contourW="38100">
              <a:bevelT w="63500" h="25400" prst="artDeco"/>
              <a:extrusionClr>
                <a:schemeClr val="tx1"/>
              </a:extrusionClr>
            </a:sp3d>
          </p:spPr>
          <p:style>
            <a:lnRef idx="0">
              <a:schemeClr val="accent5"/>
            </a:lnRef>
            <a:fillRef idx="3">
              <a:schemeClr val="accent5"/>
            </a:fillRef>
            <a:effectRef idx="3">
              <a:schemeClr val="accent5"/>
            </a:effectRef>
            <a:fontRef idx="minor">
              <a:schemeClr val="lt1"/>
            </a:fontRef>
          </p:style>
          <p:txBody>
            <a:bodyPr vert="horz" wrap="square" lIns="92075" tIns="46038" rIns="92075" bIns="46038" numCol="1" anchor="ctr" anchorCtr="0" compatLnSpc="1">
              <a:prstTxWarp prst="textNoShape">
                <a:avLst/>
              </a:prstTxWarp>
            </a:bodyPr>
            <a:lstStyle/>
            <a:p>
              <a:pPr lvl="1">
                <a:defRPr/>
              </a:pPr>
              <a:r>
                <a:rPr lang="en-US" sz="2800" b="1" dirty="0">
                  <a:solidFill>
                    <a:schemeClr val="bg1"/>
                  </a:solidFill>
                  <a:effectLst>
                    <a:outerShdw blurRad="38100" dist="38100" dir="2700000" algn="tl">
                      <a:srgbClr val="000000">
                        <a:alpha val="43137"/>
                      </a:srgbClr>
                    </a:outerShdw>
                  </a:effectLst>
                  <a:latin typeface="Calibri" pitchFamily="34" charset="0"/>
                </a:rPr>
                <a:t>  Open </a:t>
              </a:r>
            </a:p>
            <a:p>
              <a:pPr lvl="1">
                <a:defRPr/>
              </a:pPr>
              <a:r>
                <a:rPr lang="en-US" sz="2800" b="1" dirty="0">
                  <a:solidFill>
                    <a:schemeClr val="bg1"/>
                  </a:solidFill>
                  <a:effectLst>
                    <a:outerShdw blurRad="38100" dist="38100" dir="2700000" algn="tl">
                      <a:srgbClr val="000000">
                        <a:alpha val="43137"/>
                      </a:srgbClr>
                    </a:outerShdw>
                  </a:effectLst>
                  <a:latin typeface="Calibri" pitchFamily="34" charset="0"/>
                </a:rPr>
                <a:t>  Environments</a:t>
              </a:r>
              <a:endParaRPr kumimoji="0" lang="en-US" sz="24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endParaRPr>
            </a:p>
          </p:txBody>
        </p:sp>
        <p:sp>
          <p:nvSpPr>
            <p:cNvPr id="34" name="Chevron 33"/>
            <p:cNvSpPr/>
            <p:nvPr/>
          </p:nvSpPr>
          <p:spPr>
            <a:xfrm>
              <a:off x="4800600" y="3810000"/>
              <a:ext cx="533400" cy="685799"/>
            </a:xfrm>
            <a:prstGeom prst="chevron">
              <a:avLst/>
            </a:prstGeom>
            <a:solidFill>
              <a:srgbClr val="DDDDFF"/>
            </a:solidFill>
            <a:ln>
              <a:solidFill>
                <a:schemeClr val="tx2">
                  <a:lumMod val="75000"/>
                </a:schemeClr>
              </a:solidFill>
            </a:ln>
            <a:scene3d>
              <a:camera prst="orthographicFront"/>
              <a:lightRig rig="flat" dir="t"/>
            </a:scene3d>
            <a:sp3d z="127000" prstMaterial="plastic">
              <a:bevelT w="88900" h="88900"/>
              <a:bevelB w="88900" h="31750" prst="angle"/>
            </a:sp3d>
          </p:spPr>
          <p:style>
            <a:lnRef idx="0">
              <a:scrgbClr r="0" g="0" b="0"/>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grpSp>
        <p:nvGrpSpPr>
          <p:cNvPr id="40" name="Group 39"/>
          <p:cNvGrpSpPr/>
          <p:nvPr/>
        </p:nvGrpSpPr>
        <p:grpSpPr>
          <a:xfrm>
            <a:off x="4724400" y="4800600"/>
            <a:ext cx="3886200" cy="1143000"/>
            <a:chOff x="4724400" y="4800600"/>
            <a:chExt cx="3886200" cy="1143000"/>
          </a:xfrm>
        </p:grpSpPr>
        <p:sp>
          <p:nvSpPr>
            <p:cNvPr id="26" name="Text Placeholder 11"/>
            <p:cNvSpPr txBox="1">
              <a:spLocks/>
            </p:cNvSpPr>
            <p:nvPr/>
          </p:nvSpPr>
          <p:spPr bwMode="auto">
            <a:xfrm>
              <a:off x="4724400" y="4800600"/>
              <a:ext cx="3886200" cy="1143000"/>
            </a:xfrm>
            <a:prstGeom prst="homePlate">
              <a:avLst/>
            </a:prstGeom>
            <a:solidFill>
              <a:srgbClr val="00B800"/>
            </a:solidFill>
            <a:ln>
              <a:headEnd/>
              <a:tailEnd/>
            </a:ln>
            <a:effectLst>
              <a:outerShdw blurRad="40000" dist="23000" dir="5400000" rotWithShape="0">
                <a:schemeClr val="tx1">
                  <a:alpha val="35000"/>
                </a:schemeClr>
              </a:outerShdw>
            </a:effectLst>
            <a:scene3d>
              <a:camera prst="orthographicFront">
                <a:rot lat="0" lon="0" rev="0"/>
              </a:camera>
              <a:lightRig rig="threePt" dir="t">
                <a:rot lat="0" lon="0" rev="1200000"/>
              </a:lightRig>
            </a:scene3d>
            <a:sp3d extrusionH="76200" contourW="38100">
              <a:bevelT w="63500" h="25400" prst="artDeco"/>
              <a:extrusionClr>
                <a:schemeClr val="tx1"/>
              </a:extrusionClr>
            </a:sp3d>
          </p:spPr>
          <p:style>
            <a:lnRef idx="0">
              <a:schemeClr val="accent5"/>
            </a:lnRef>
            <a:fillRef idx="3">
              <a:schemeClr val="accent5"/>
            </a:fillRef>
            <a:effectRef idx="3">
              <a:schemeClr val="accent5"/>
            </a:effectRef>
            <a:fontRef idx="minor">
              <a:schemeClr val="lt1"/>
            </a:fontRef>
          </p:style>
          <p:txBody>
            <a:bodyPr vert="horz" wrap="square" lIns="92075" tIns="46038" rIns="92075" bIns="46038" numCol="1" anchor="ctr" anchorCtr="0" compatLnSpc="1">
              <a:prstTxWarp prst="textNoShape">
                <a:avLst/>
              </a:prstTxWarp>
            </a:bodyPr>
            <a:lstStyle/>
            <a:p>
              <a:pPr lvl="1"/>
              <a:r>
                <a:rPr lang="en-US" sz="2800" b="1" dirty="0">
                  <a:solidFill>
                    <a:schemeClr val="bg1"/>
                  </a:solidFill>
                  <a:effectLst>
                    <a:outerShdw blurRad="38100" dist="38100" dir="2700000" algn="tl">
                      <a:srgbClr val="000000">
                        <a:alpha val="43137"/>
                      </a:srgbClr>
                    </a:outerShdw>
                  </a:effectLst>
                  <a:latin typeface="Calibri" pitchFamily="34" charset="0"/>
                </a:rPr>
                <a:t>  Self-determined     </a:t>
              </a:r>
            </a:p>
            <a:p>
              <a:pPr lvl="1"/>
              <a:r>
                <a:rPr lang="en-US" sz="2800" b="1" dirty="0">
                  <a:solidFill>
                    <a:schemeClr val="bg1"/>
                  </a:solidFill>
                  <a:effectLst>
                    <a:outerShdw blurRad="38100" dist="38100" dir="2700000" algn="tl">
                      <a:srgbClr val="000000">
                        <a:alpha val="43137"/>
                      </a:srgbClr>
                    </a:outerShdw>
                  </a:effectLst>
                  <a:latin typeface="Calibri" pitchFamily="34" charset="0"/>
                </a:rPr>
                <a:t>  Decisions</a:t>
              </a:r>
            </a:p>
          </p:txBody>
        </p:sp>
        <p:sp>
          <p:nvSpPr>
            <p:cNvPr id="35" name="Chevron 34"/>
            <p:cNvSpPr/>
            <p:nvPr/>
          </p:nvSpPr>
          <p:spPr>
            <a:xfrm>
              <a:off x="4800600" y="5029200"/>
              <a:ext cx="533400" cy="679012"/>
            </a:xfrm>
            <a:prstGeom prst="chevron">
              <a:avLst/>
            </a:prstGeom>
            <a:solidFill>
              <a:srgbClr val="D9FFD9"/>
            </a:solidFill>
            <a:ln>
              <a:solidFill>
                <a:srgbClr val="336600"/>
              </a:solidFill>
            </a:ln>
            <a:scene3d>
              <a:camera prst="orthographicFront"/>
              <a:lightRig rig="flat" dir="t"/>
            </a:scene3d>
            <a:sp3d z="127000" prstMaterial="plastic">
              <a:bevelT w="88900" h="88900"/>
              <a:bevelB w="88900" h="31750" prst="angle"/>
            </a:sp3d>
          </p:spPr>
          <p:style>
            <a:lnRef idx="0">
              <a:scrgbClr r="0" g="0" b="0"/>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grpSp>
        <p:nvGrpSpPr>
          <p:cNvPr id="38" name="Group 37"/>
          <p:cNvGrpSpPr/>
          <p:nvPr/>
        </p:nvGrpSpPr>
        <p:grpSpPr>
          <a:xfrm>
            <a:off x="4724400" y="2362200"/>
            <a:ext cx="3886200" cy="1143000"/>
            <a:chOff x="4724400" y="2362200"/>
            <a:chExt cx="3886200" cy="1143000"/>
          </a:xfrm>
        </p:grpSpPr>
        <p:sp>
          <p:nvSpPr>
            <p:cNvPr id="22" name="Text Placeholder 11"/>
            <p:cNvSpPr txBox="1">
              <a:spLocks/>
            </p:cNvSpPr>
            <p:nvPr/>
          </p:nvSpPr>
          <p:spPr bwMode="auto">
            <a:xfrm>
              <a:off x="4724400" y="2362200"/>
              <a:ext cx="3886200" cy="1143000"/>
            </a:xfrm>
            <a:prstGeom prst="homePlate">
              <a:avLst/>
            </a:prstGeom>
            <a:solidFill>
              <a:srgbClr val="FF0000"/>
            </a:solidFill>
            <a:ln>
              <a:headEnd/>
              <a:tailEnd/>
            </a:ln>
            <a:effectLst>
              <a:outerShdw blurRad="40000" dist="23000" dir="5400000" rotWithShape="0">
                <a:schemeClr val="tx1">
                  <a:alpha val="35000"/>
                </a:schemeClr>
              </a:outerShdw>
            </a:effectLst>
            <a:scene3d>
              <a:camera prst="orthographicFront">
                <a:rot lat="0" lon="0" rev="0"/>
              </a:camera>
              <a:lightRig rig="threePt" dir="t">
                <a:rot lat="0" lon="0" rev="1200000"/>
              </a:lightRig>
            </a:scene3d>
            <a:sp3d extrusionH="76200" contourW="38100">
              <a:bevelT w="63500" h="25400" prst="artDeco"/>
              <a:extrusionClr>
                <a:schemeClr val="tx1"/>
              </a:extrusionClr>
            </a:sp3d>
          </p:spPr>
          <p:style>
            <a:lnRef idx="0">
              <a:schemeClr val="accent5"/>
            </a:lnRef>
            <a:fillRef idx="3">
              <a:schemeClr val="accent5"/>
            </a:fillRef>
            <a:effectRef idx="3">
              <a:schemeClr val="accent5"/>
            </a:effectRef>
            <a:fontRef idx="minor">
              <a:schemeClr val="lt1"/>
            </a:fontRef>
          </p:style>
          <p:txBody>
            <a:bodyPr vert="horz" wrap="square" lIns="92075" tIns="46038" rIns="92075" bIns="46038" numCol="1" anchor="ctr" anchorCtr="0" compatLnSpc="1">
              <a:prstTxWarp prst="textNoShape">
                <a:avLst/>
              </a:prstTxWarp>
            </a:bodyPr>
            <a:lstStyle/>
            <a:p>
              <a:pPr lvl="1">
                <a:defRPr/>
              </a:pPr>
              <a:r>
                <a:rPr lang="en-US" sz="3200" b="1" dirty="0">
                  <a:solidFill>
                    <a:schemeClr val="bg1"/>
                  </a:solidFill>
                  <a:effectLst>
                    <a:outerShdw blurRad="38100" dist="38100" dir="2700000" algn="tl">
                      <a:srgbClr val="000000">
                        <a:alpha val="43137"/>
                      </a:srgbClr>
                    </a:outerShdw>
                  </a:effectLst>
                  <a:latin typeface="Calibri" pitchFamily="34" charset="0"/>
                </a:rPr>
                <a:t>  </a:t>
              </a:r>
              <a:r>
                <a:rPr lang="en-US" sz="2800" b="1" dirty="0">
                  <a:solidFill>
                    <a:schemeClr val="bg1"/>
                  </a:solidFill>
                  <a:effectLst>
                    <a:outerShdw blurRad="38100" dist="38100" dir="2700000" algn="tl">
                      <a:srgbClr val="000000">
                        <a:alpha val="43137"/>
                      </a:srgbClr>
                    </a:outerShdw>
                  </a:effectLst>
                  <a:latin typeface="Calibri" pitchFamily="34" charset="0"/>
                </a:rPr>
                <a:t>Learning Choices</a:t>
              </a:r>
              <a:endParaRPr lang="en-US" sz="3200" b="1" dirty="0">
                <a:solidFill>
                  <a:schemeClr val="bg1"/>
                </a:solidFill>
                <a:effectLst>
                  <a:outerShdw blurRad="38100" dist="38100" dir="2700000" algn="tl">
                    <a:srgbClr val="000000">
                      <a:alpha val="43137"/>
                    </a:srgbClr>
                  </a:outerShdw>
                </a:effectLst>
                <a:latin typeface="Calibri" pitchFamily="34" charset="0"/>
              </a:endParaRPr>
            </a:p>
            <a:p>
              <a:pPr lvl="1">
                <a:defRPr/>
              </a:pPr>
              <a:r>
                <a:rPr lang="en-US" sz="2400" b="1" i="1" dirty="0">
                  <a:solidFill>
                    <a:schemeClr val="bg1"/>
                  </a:solidFill>
                  <a:effectLst>
                    <a:outerShdw blurRad="38100" dist="38100" dir="2700000" algn="tl">
                      <a:srgbClr val="000000">
                        <a:alpha val="43137"/>
                      </a:srgbClr>
                    </a:outerShdw>
                  </a:effectLst>
                  <a:latin typeface="Calibri" pitchFamily="34" charset="0"/>
                </a:rPr>
                <a:t>  content, time, place</a:t>
              </a:r>
              <a:endParaRPr kumimoji="0" lang="en-US" sz="28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endParaRPr>
            </a:p>
          </p:txBody>
        </p:sp>
        <p:sp>
          <p:nvSpPr>
            <p:cNvPr id="36" name="Chevron 35"/>
            <p:cNvSpPr/>
            <p:nvPr/>
          </p:nvSpPr>
          <p:spPr>
            <a:xfrm>
              <a:off x="4800600" y="2590800"/>
              <a:ext cx="523875" cy="632427"/>
            </a:xfrm>
            <a:prstGeom prst="chevron">
              <a:avLst/>
            </a:prstGeom>
            <a:solidFill>
              <a:schemeClr val="accent5">
                <a:lumMod val="20000"/>
                <a:lumOff val="80000"/>
              </a:schemeClr>
            </a:solidFill>
            <a:ln>
              <a:solidFill>
                <a:schemeClr val="accent6"/>
              </a:solidFill>
            </a:ln>
            <a:scene3d>
              <a:camera prst="orthographicFront"/>
              <a:lightRig rig="flat" dir="t"/>
            </a:scene3d>
            <a:sp3d z="127000" prstMaterial="plastic">
              <a:bevelT w="88900" h="88900"/>
              <a:bevelB w="88900" h="31750" prst="angle"/>
            </a:sp3d>
          </p:spPr>
          <p:style>
            <a:lnRef idx="0">
              <a:scrgbClr r="0" g="0" b="0"/>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sp>
        <p:nvSpPr>
          <p:cNvPr id="28" name="Slide Number Placeholder 27"/>
          <p:cNvSpPr>
            <a:spLocks noGrp="1"/>
          </p:cNvSpPr>
          <p:nvPr>
            <p:ph type="sldNum" sz="quarter" idx="12"/>
          </p:nvPr>
        </p:nvSpPr>
        <p:spPr/>
        <p:txBody>
          <a:bodyPr/>
          <a:lstStyle/>
          <a:p>
            <a:fld id="{05CC2038-037F-49B9-9D9B-D45FD2DC7F05}" type="slidenum">
              <a:rPr lang="en-US" smtClean="0"/>
              <a:pPr/>
              <a:t>14</a:t>
            </a:fld>
            <a:endParaRPr lang="en-US" dirty="0"/>
          </a:p>
        </p:txBody>
      </p:sp>
      <p:sp>
        <p:nvSpPr>
          <p:cNvPr id="29" name="Footer Placeholder 28"/>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lide(fromBottom)">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0-#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slide(fromBottom)">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0-#ppt_w/2"/>
                                          </p:val>
                                        </p:tav>
                                        <p:tav tm="100000">
                                          <p:val>
                                            <p:strVal val="#ppt_x"/>
                                          </p:val>
                                        </p:tav>
                                      </p:tavLst>
                                    </p:anim>
                                    <p:anim calcmode="lin" valueType="num">
                                      <p:cBhvr additive="base">
                                        <p:cTn id="24"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slide(fromBottom)">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500" fill="hold"/>
                                        <p:tgtEl>
                                          <p:spTgt spid="40"/>
                                        </p:tgtEl>
                                        <p:attrNameLst>
                                          <p:attrName>ppt_x</p:attrName>
                                        </p:attrNameLst>
                                      </p:cBhvr>
                                      <p:tavLst>
                                        <p:tav tm="0">
                                          <p:val>
                                            <p:strVal val="0-#ppt_w/2"/>
                                          </p:val>
                                        </p:tav>
                                        <p:tav tm="100000">
                                          <p:val>
                                            <p:strVal val="#ppt_x"/>
                                          </p:val>
                                        </p:tav>
                                      </p:tavLst>
                                    </p:anim>
                                    <p:anim calcmode="lin" valueType="num">
                                      <p:cBhvr additive="base">
                                        <p:cTn id="35"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1"/>
              <a:t>Changing Environments </a:t>
            </a:r>
            <a:br>
              <a:rPr lang="en-US"/>
            </a:br>
            <a:r>
              <a:rPr lang="en-US"/>
              <a:t>High School vs. College</a:t>
            </a:r>
            <a:endParaRPr lang="en-US" dirty="0"/>
          </a:p>
        </p:txBody>
      </p:sp>
      <p:sp>
        <p:nvSpPr>
          <p:cNvPr id="18" name="Content Placeholder 17"/>
          <p:cNvSpPr>
            <a:spLocks noGrp="1"/>
          </p:cNvSpPr>
          <p:nvPr>
            <p:ph idx="1"/>
          </p:nvPr>
        </p:nvSpPr>
        <p:spPr/>
        <p:txBody>
          <a:bodyPr/>
          <a:lstStyle/>
          <a:p>
            <a:r>
              <a:rPr lang="en-US" sz="3600" dirty="0"/>
              <a:t>Attendance and Schedules</a:t>
            </a:r>
          </a:p>
          <a:p>
            <a:r>
              <a:rPr lang="en-US" sz="3600" dirty="0"/>
              <a:t>Classes and Instruction</a:t>
            </a:r>
          </a:p>
          <a:p>
            <a:r>
              <a:rPr lang="en-US" sz="3600" dirty="0"/>
              <a:t>Student Learning</a:t>
            </a:r>
          </a:p>
          <a:p>
            <a:r>
              <a:rPr lang="en-US" sz="3600" dirty="0"/>
              <a:t>Testing and Grades</a:t>
            </a:r>
          </a:p>
          <a:p>
            <a:r>
              <a:rPr lang="en-US" sz="3600" dirty="0"/>
              <a:t>Accommodations and Supports</a:t>
            </a:r>
          </a:p>
          <a:p>
            <a:r>
              <a:rPr lang="en-US" sz="3600" dirty="0"/>
              <a:t>Other Factors</a:t>
            </a:r>
          </a:p>
          <a:p>
            <a:endParaRPr lang="en-US" sz="3600" dirty="0"/>
          </a:p>
        </p:txBody>
      </p:sp>
      <p:grpSp>
        <p:nvGrpSpPr>
          <p:cNvPr id="13" name="Group 12"/>
          <p:cNvGrpSpPr/>
          <p:nvPr/>
        </p:nvGrpSpPr>
        <p:grpSpPr>
          <a:xfrm rot="335231">
            <a:off x="6400800" y="2133600"/>
            <a:ext cx="1949913" cy="1779957"/>
            <a:chOff x="6432087" y="2563443"/>
            <a:chExt cx="2183260" cy="1778115"/>
          </a:xfrm>
        </p:grpSpPr>
        <p:pic>
          <p:nvPicPr>
            <p:cNvPr id="42" name="Picture 4" descr="dd00200_"/>
            <p:cNvPicPr>
              <a:picLocks noChangeAspect="1" noChangeArrowheads="1"/>
            </p:cNvPicPr>
            <p:nvPr/>
          </p:nvPicPr>
          <p:blipFill>
            <a:blip r:embed="rId3" cstate="print"/>
            <a:srcRect/>
            <a:stretch>
              <a:fillRect/>
            </a:stretch>
          </p:blipFill>
          <p:spPr bwMode="auto">
            <a:xfrm rot="156783">
              <a:off x="6432087" y="2563443"/>
              <a:ext cx="2183260" cy="1778115"/>
            </a:xfrm>
            <a:prstGeom prst="rect">
              <a:avLst/>
            </a:prstGeom>
            <a:noFill/>
          </p:spPr>
        </p:pic>
        <p:sp>
          <p:nvSpPr>
            <p:cNvPr id="12" name="Rectangle 11"/>
            <p:cNvSpPr/>
            <p:nvPr/>
          </p:nvSpPr>
          <p:spPr>
            <a:xfrm rot="251236">
              <a:off x="6719280" y="3482159"/>
              <a:ext cx="1471755" cy="428491"/>
            </a:xfrm>
            <a:prstGeom prst="rect">
              <a:avLst/>
            </a:prstGeom>
            <a:noFill/>
          </p:spPr>
          <p:txBody>
            <a:bodyPr wrap="none" lIns="91440" tIns="45720" rIns="91440" bIns="45720">
              <a:prstTxWarp prst="textPlain">
                <a:avLst/>
              </a:prstTxWarp>
              <a:spAutoFit/>
            </a:bodyPr>
            <a:lstStyle/>
            <a:p>
              <a:pPr algn="ct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Handout</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grpSp>
      <p:sp>
        <p:nvSpPr>
          <p:cNvPr id="10" name="Slide Number Placeholder 9"/>
          <p:cNvSpPr>
            <a:spLocks noGrp="1"/>
          </p:cNvSpPr>
          <p:nvPr>
            <p:ph type="sldNum" sz="quarter" idx="12"/>
          </p:nvPr>
        </p:nvSpPr>
        <p:spPr/>
        <p:txBody>
          <a:bodyPr/>
          <a:lstStyle/>
          <a:p>
            <a:fld id="{05CC2038-037F-49B9-9D9B-D45FD2DC7F05}" type="slidenum">
              <a:rPr lang="en-US" smtClean="0"/>
              <a:pPr/>
              <a:t>15</a:t>
            </a:fld>
            <a:endParaRPr lang="en-US" dirty="0"/>
          </a:p>
        </p:txBody>
      </p:sp>
      <p:sp>
        <p:nvSpPr>
          <p:cNvPr id="11" name="Footer Placeholder 10"/>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srutherf\Local Settings\Temporary Internet Files\Content.IE5\IX81SEP6\MP900439414[1].jpg"/>
          <p:cNvPicPr>
            <a:picLocks noChangeAspect="1" noChangeArrowheads="1"/>
          </p:cNvPicPr>
          <p:nvPr/>
        </p:nvPicPr>
        <p:blipFill>
          <a:blip r:embed="rId3" cstate="print"/>
          <a:srcRect/>
          <a:stretch>
            <a:fillRect/>
          </a:stretch>
        </p:blipFill>
        <p:spPr bwMode="auto">
          <a:xfrm>
            <a:off x="0" y="0"/>
            <a:ext cx="9130956" cy="6096000"/>
          </a:xfrm>
          <a:prstGeom prst="rect">
            <a:avLst/>
          </a:prstGeom>
          <a:noFill/>
        </p:spPr>
      </p:pic>
      <p:sp>
        <p:nvSpPr>
          <p:cNvPr id="10" name="Title 9"/>
          <p:cNvSpPr>
            <a:spLocks noGrp="1"/>
          </p:cNvSpPr>
          <p:nvPr>
            <p:ph type="title"/>
          </p:nvPr>
        </p:nvSpPr>
        <p:spPr>
          <a:xfrm>
            <a:off x="0" y="0"/>
            <a:ext cx="9144000" cy="6096000"/>
          </a:xfrm>
          <a:solidFill>
            <a:srgbClr val="542A00">
              <a:alpha val="20000"/>
            </a:srgbClr>
          </a:solidFill>
        </p:spPr>
        <p:txBody>
          <a:bodyPr/>
          <a:lstStyle/>
          <a:p>
            <a:r>
              <a:rPr lang="en-US" sz="7200" b="1" dirty="0">
                <a:solidFill>
                  <a:schemeClr val="bg1"/>
                </a:solidFill>
              </a:rPr>
              <a:t>How do I decide if college is right for me?</a:t>
            </a:r>
          </a:p>
        </p:txBody>
      </p:sp>
      <p:sp>
        <p:nvSpPr>
          <p:cNvPr id="7" name="Slide Number Placeholder 6"/>
          <p:cNvSpPr>
            <a:spLocks noGrp="1"/>
          </p:cNvSpPr>
          <p:nvPr>
            <p:ph type="sldNum" sz="quarter" idx="12"/>
          </p:nvPr>
        </p:nvSpPr>
        <p:spPr/>
        <p:txBody>
          <a:bodyPr/>
          <a:lstStyle/>
          <a:p>
            <a:fld id="{05CC2038-037F-49B9-9D9B-D45FD2DC7F05}" type="slidenum">
              <a:rPr lang="en-US" smtClean="0"/>
              <a:pPr/>
              <a:t>16</a:t>
            </a:fld>
            <a:endParaRPr lang="en-US" dirty="0"/>
          </a:p>
        </p:txBody>
      </p:sp>
      <p:sp>
        <p:nvSpPr>
          <p:cNvPr id="11" name="Footer Placeholder 10"/>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your goals?</a:t>
            </a:r>
          </a:p>
        </p:txBody>
      </p:sp>
      <p:sp>
        <p:nvSpPr>
          <p:cNvPr id="3" name="Content Placeholder 2"/>
          <p:cNvSpPr>
            <a:spLocks noGrp="1"/>
          </p:cNvSpPr>
          <p:nvPr>
            <p:ph sz="half" idx="1"/>
          </p:nvPr>
        </p:nvSpPr>
        <p:spPr>
          <a:xfrm>
            <a:off x="381000" y="1752600"/>
            <a:ext cx="3276600" cy="4267200"/>
          </a:xfrm>
        </p:spPr>
        <p:txBody>
          <a:bodyPr/>
          <a:lstStyle/>
          <a:p>
            <a:r>
              <a:rPr lang="en-US" sz="4000" dirty="0"/>
              <a:t>What is your big vision of your future?</a:t>
            </a:r>
          </a:p>
        </p:txBody>
      </p:sp>
      <p:sp>
        <p:nvSpPr>
          <p:cNvPr id="10" name="Content Placeholder 9"/>
          <p:cNvSpPr>
            <a:spLocks noGrp="1"/>
          </p:cNvSpPr>
          <p:nvPr>
            <p:ph sz="half" idx="2"/>
          </p:nvPr>
        </p:nvSpPr>
        <p:spPr>
          <a:xfrm>
            <a:off x="3810000" y="1752600"/>
            <a:ext cx="4953000" cy="4267200"/>
          </a:xfrm>
        </p:spPr>
        <p:txBody>
          <a:bodyPr/>
          <a:lstStyle/>
          <a:p>
            <a:pPr lvl="1"/>
            <a:r>
              <a:rPr lang="en-US" sz="3600" dirty="0"/>
              <a:t>How and where do you want to live?</a:t>
            </a:r>
          </a:p>
          <a:p>
            <a:pPr lvl="1"/>
            <a:r>
              <a:rPr lang="en-US" sz="3600" dirty="0"/>
              <a:t>What kind of job/career do you want?</a:t>
            </a:r>
          </a:p>
          <a:p>
            <a:pPr lvl="1"/>
            <a:r>
              <a:rPr lang="en-US" sz="3600" dirty="0"/>
              <a:t>How do you want to spend your time?</a:t>
            </a:r>
          </a:p>
          <a:p>
            <a:endParaRPr lang="en-US" dirty="0"/>
          </a:p>
        </p:txBody>
      </p:sp>
      <p:pic>
        <p:nvPicPr>
          <p:cNvPr id="6150" name="Picture 6" descr="C:\Users\SAR\AppData\Local\Microsoft\Windows\Temporary Internet Files\Content.IE5\XSIEVGGQ\MP900442372[1].jpg"/>
          <p:cNvPicPr>
            <a:picLocks noChangeAspect="1" noChangeArrowheads="1"/>
          </p:cNvPicPr>
          <p:nvPr/>
        </p:nvPicPr>
        <p:blipFill>
          <a:blip r:embed="rId3" cstate="print"/>
          <a:srcRect/>
          <a:stretch>
            <a:fillRect/>
          </a:stretch>
        </p:blipFill>
        <p:spPr bwMode="auto">
          <a:xfrm>
            <a:off x="685800" y="3810000"/>
            <a:ext cx="3095202" cy="2057400"/>
          </a:xfrm>
          <a:prstGeom prst="rect">
            <a:avLst/>
          </a:prstGeom>
          <a:noFill/>
        </p:spPr>
      </p:pic>
      <p:sp>
        <p:nvSpPr>
          <p:cNvPr id="9" name="Slide Number Placeholder 8"/>
          <p:cNvSpPr>
            <a:spLocks noGrp="1"/>
          </p:cNvSpPr>
          <p:nvPr>
            <p:ph type="sldNum" sz="quarter" idx="12"/>
          </p:nvPr>
        </p:nvSpPr>
        <p:spPr/>
        <p:txBody>
          <a:bodyPr/>
          <a:lstStyle/>
          <a:p>
            <a:fld id="{05CC2038-037F-49B9-9D9B-D45FD2DC7F05}" type="slidenum">
              <a:rPr lang="en-US" smtClean="0"/>
              <a:pPr/>
              <a:t>17</a:t>
            </a:fld>
            <a:endParaRPr lang="en-US" dirty="0"/>
          </a:p>
        </p:txBody>
      </p:sp>
      <p:sp>
        <p:nvSpPr>
          <p:cNvPr id="11" name="Footer Placeholder 10"/>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1000" fill="hold"/>
                                        <p:tgtEl>
                                          <p:spTgt spid="6150"/>
                                        </p:tgtEl>
                                        <p:attrNameLst>
                                          <p:attrName>ppt_w</p:attrName>
                                        </p:attrNameLst>
                                      </p:cBhvr>
                                      <p:tavLst>
                                        <p:tav tm="0">
                                          <p:val>
                                            <p:fltVal val="0"/>
                                          </p:val>
                                        </p:tav>
                                        <p:tav tm="100000">
                                          <p:val>
                                            <p:strVal val="#ppt_w"/>
                                          </p:val>
                                        </p:tav>
                                      </p:tavLst>
                                    </p:anim>
                                    <p:anim calcmode="lin" valueType="num">
                                      <p:cBhvr>
                                        <p:cTn id="8" dur="1000" fill="hold"/>
                                        <p:tgtEl>
                                          <p:spTgt spid="6150"/>
                                        </p:tgtEl>
                                        <p:attrNameLst>
                                          <p:attrName>ppt_h</p:attrName>
                                        </p:attrNameLst>
                                      </p:cBhvr>
                                      <p:tavLst>
                                        <p:tav tm="0">
                                          <p:val>
                                            <p:fltVal val="0"/>
                                          </p:val>
                                        </p:tav>
                                        <p:tav tm="100000">
                                          <p:val>
                                            <p:strVal val="#ppt_h"/>
                                          </p:val>
                                        </p:tav>
                                      </p:tavLst>
                                    </p:anim>
                                    <p:anim calcmode="lin" valueType="num">
                                      <p:cBhvr>
                                        <p:cTn id="9" dur="1000" fill="hold"/>
                                        <p:tgtEl>
                                          <p:spTgt spid="615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How and where </a:t>
            </a:r>
            <a:br>
              <a:rPr lang="en-US" sz="4000" dirty="0"/>
            </a:br>
            <a:r>
              <a:rPr lang="en-US" sz="4000" dirty="0"/>
              <a:t>do you want to live?</a:t>
            </a:r>
          </a:p>
        </p:txBody>
      </p:sp>
      <p:sp>
        <p:nvSpPr>
          <p:cNvPr id="3" name="Content Placeholder 2"/>
          <p:cNvSpPr>
            <a:spLocks noGrp="1"/>
          </p:cNvSpPr>
          <p:nvPr>
            <p:ph sz="half" idx="1"/>
          </p:nvPr>
        </p:nvSpPr>
        <p:spPr>
          <a:xfrm>
            <a:off x="381000" y="1905000"/>
            <a:ext cx="3886200" cy="3657600"/>
          </a:xfrm>
        </p:spPr>
        <p:txBody>
          <a:bodyPr/>
          <a:lstStyle/>
          <a:p>
            <a:r>
              <a:rPr lang="en-US" dirty="0"/>
              <a:t>Think about people who live the way you want to live someday.</a:t>
            </a:r>
          </a:p>
          <a:p>
            <a:r>
              <a:rPr lang="en-US" dirty="0"/>
              <a:t>What is it about their life that appeals to you?</a:t>
            </a:r>
          </a:p>
          <a:p>
            <a:r>
              <a:rPr lang="en-US" dirty="0"/>
              <a:t>How do you think they got to where they are?</a:t>
            </a:r>
          </a:p>
        </p:txBody>
      </p:sp>
      <p:sp>
        <p:nvSpPr>
          <p:cNvPr id="6" name="Content Placeholder 5"/>
          <p:cNvSpPr>
            <a:spLocks noGrp="1"/>
          </p:cNvSpPr>
          <p:nvPr>
            <p:ph sz="half" idx="2"/>
          </p:nvPr>
        </p:nvSpPr>
        <p:spPr>
          <a:xfrm>
            <a:off x="4953000" y="1905000"/>
            <a:ext cx="3810000" cy="4114800"/>
          </a:xfrm>
        </p:spPr>
        <p:txBody>
          <a:bodyPr/>
          <a:lstStyle/>
          <a:p>
            <a:r>
              <a:rPr lang="en-US" sz="2400" dirty="0"/>
              <a:t>How much education do they have?</a:t>
            </a:r>
          </a:p>
          <a:p>
            <a:r>
              <a:rPr lang="en-US" sz="2400" dirty="0"/>
              <a:t>What kind of special skills or talents do they have?</a:t>
            </a:r>
          </a:p>
          <a:p>
            <a:r>
              <a:rPr lang="en-US" sz="2400" dirty="0"/>
              <a:t>How long did it take them to get to where they are today?</a:t>
            </a:r>
          </a:p>
          <a:p>
            <a:r>
              <a:rPr lang="en-US" sz="2400" dirty="0"/>
              <a:t>What jobs did they have on their way to success?</a:t>
            </a:r>
          </a:p>
        </p:txBody>
      </p:sp>
      <p:sp>
        <p:nvSpPr>
          <p:cNvPr id="8" name="Notched Right Arrow 7"/>
          <p:cNvSpPr/>
          <p:nvPr/>
        </p:nvSpPr>
        <p:spPr bwMode="auto">
          <a:xfrm>
            <a:off x="4267200" y="1905000"/>
            <a:ext cx="685800" cy="3657600"/>
          </a:xfrm>
          <a:prstGeom prst="notched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p:txBody>
      </p:sp>
      <p:sp>
        <p:nvSpPr>
          <p:cNvPr id="10" name="Slide Number Placeholder 9"/>
          <p:cNvSpPr>
            <a:spLocks noGrp="1"/>
          </p:cNvSpPr>
          <p:nvPr>
            <p:ph type="sldNum" sz="quarter" idx="12"/>
          </p:nvPr>
        </p:nvSpPr>
        <p:spPr/>
        <p:txBody>
          <a:bodyPr/>
          <a:lstStyle/>
          <a:p>
            <a:fld id="{05CC2038-037F-49B9-9D9B-D45FD2DC7F05}" type="slidenum">
              <a:rPr lang="en-US" smtClean="0"/>
              <a:pPr/>
              <a:t>18</a:t>
            </a:fld>
            <a:endParaRPr lang="en-US" dirty="0"/>
          </a:p>
        </p:txBody>
      </p:sp>
      <p:sp>
        <p:nvSpPr>
          <p:cNvPr id="11" name="Footer Placeholder 10"/>
          <p:cNvSpPr>
            <a:spLocks noGrp="1"/>
          </p:cNvSpPr>
          <p:nvPr>
            <p:ph type="ftr" sz="quarter" idx="11"/>
          </p:nvPr>
        </p:nvSpPr>
        <p:spPr/>
        <p:txBody>
          <a:bodyPr/>
          <a:lstStyle/>
          <a:p>
            <a:r>
              <a:rPr lang="en-US"/>
              <a:t>Secondary Transition/Post-School Results Network</a:t>
            </a:r>
            <a:endParaRPr lang="en-US" dirty="0"/>
          </a:p>
        </p:txBody>
      </p:sp>
      <p:grpSp>
        <p:nvGrpSpPr>
          <p:cNvPr id="9" name="Group 8"/>
          <p:cNvGrpSpPr/>
          <p:nvPr/>
        </p:nvGrpSpPr>
        <p:grpSpPr>
          <a:xfrm rot="335231">
            <a:off x="7029086" y="216707"/>
            <a:ext cx="1375383" cy="1114343"/>
            <a:chOff x="6432088" y="2563443"/>
            <a:chExt cx="2183260" cy="1778115"/>
          </a:xfrm>
        </p:grpSpPr>
        <p:pic>
          <p:nvPicPr>
            <p:cNvPr id="12" name="Picture 4" descr="dd00200_"/>
            <p:cNvPicPr>
              <a:picLocks noChangeAspect="1" noChangeArrowheads="1"/>
            </p:cNvPicPr>
            <p:nvPr/>
          </p:nvPicPr>
          <p:blipFill>
            <a:blip r:embed="rId3" cstate="print"/>
            <a:srcRect/>
            <a:stretch>
              <a:fillRect/>
            </a:stretch>
          </p:blipFill>
          <p:spPr bwMode="auto">
            <a:xfrm rot="156783">
              <a:off x="6432088" y="2563443"/>
              <a:ext cx="2183260" cy="1778115"/>
            </a:xfrm>
            <a:prstGeom prst="rect">
              <a:avLst/>
            </a:prstGeom>
            <a:noFill/>
          </p:spPr>
        </p:pic>
        <p:sp>
          <p:nvSpPr>
            <p:cNvPr id="13" name="Rectangle 12"/>
            <p:cNvSpPr/>
            <p:nvPr/>
          </p:nvSpPr>
          <p:spPr>
            <a:xfrm rot="251236">
              <a:off x="6719280" y="3482159"/>
              <a:ext cx="1471755" cy="428491"/>
            </a:xfrm>
            <a:prstGeom prst="rect">
              <a:avLst/>
            </a:prstGeom>
            <a:noFill/>
          </p:spPr>
          <p:txBody>
            <a:bodyPr wrap="none" lIns="91440" tIns="45720" rIns="91440" bIns="45720">
              <a:prstTxWarp prst="textPlain">
                <a:avLst/>
              </a:prstTxWarp>
              <a:spAutoFit/>
            </a:bodyPr>
            <a:lstStyle/>
            <a:p>
              <a:pPr algn="ct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Handout</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What kind of job/career do you want?</a:t>
            </a:r>
          </a:p>
        </p:txBody>
      </p:sp>
      <p:sp>
        <p:nvSpPr>
          <p:cNvPr id="48" name="Content Placeholder 47"/>
          <p:cNvSpPr>
            <a:spLocks noGrp="1"/>
          </p:cNvSpPr>
          <p:nvPr>
            <p:ph sz="half" idx="2"/>
          </p:nvPr>
        </p:nvSpPr>
        <p:spPr>
          <a:xfrm>
            <a:off x="2209800" y="1752600"/>
            <a:ext cx="6553200" cy="4267200"/>
          </a:xfrm>
        </p:spPr>
        <p:txBody>
          <a:bodyPr/>
          <a:lstStyle/>
          <a:p>
            <a:r>
              <a:rPr lang="en-US" sz="4000" b="1" dirty="0"/>
              <a:t>What do you like to do?</a:t>
            </a:r>
          </a:p>
          <a:p>
            <a:pPr lvl="1"/>
            <a:r>
              <a:rPr lang="en-US" sz="3600" dirty="0"/>
              <a:t>What activities do you most enjoy?</a:t>
            </a:r>
          </a:p>
          <a:p>
            <a:pPr lvl="1"/>
            <a:r>
              <a:rPr lang="en-US" sz="3600" dirty="0"/>
              <a:t>What activities make you feel good about yourself?</a:t>
            </a:r>
          </a:p>
        </p:txBody>
      </p:sp>
      <p:pic>
        <p:nvPicPr>
          <p:cNvPr id="8217" name="Picture 25" descr="C:\Users\SAR\AppData\Local\Microsoft\Windows\Temporary Internet Files\Content.IE5\XSIEVGGQ\MP900384688[1].jpg"/>
          <p:cNvPicPr>
            <a:picLocks noGrp="1" noChangeAspect="1" noChangeArrowheads="1"/>
          </p:cNvPicPr>
          <p:nvPr>
            <p:ph sz="half" idx="1"/>
          </p:nvPr>
        </p:nvPicPr>
        <p:blipFill>
          <a:blip r:embed="rId3" cstate="print"/>
          <a:srcRect/>
          <a:stretch>
            <a:fillRect/>
          </a:stretch>
        </p:blipFill>
        <p:spPr bwMode="auto">
          <a:xfrm>
            <a:off x="304800" y="1905000"/>
            <a:ext cx="1924594" cy="3886200"/>
          </a:xfrm>
          <a:prstGeom prst="rect">
            <a:avLst/>
          </a:prstGeom>
          <a:noFill/>
        </p:spPr>
      </p:pic>
      <p:sp>
        <p:nvSpPr>
          <p:cNvPr id="8" name="Slide Number Placeholder 7"/>
          <p:cNvSpPr>
            <a:spLocks noGrp="1"/>
          </p:cNvSpPr>
          <p:nvPr>
            <p:ph type="sldNum" sz="quarter" idx="12"/>
          </p:nvPr>
        </p:nvSpPr>
        <p:spPr/>
        <p:txBody>
          <a:bodyPr/>
          <a:lstStyle/>
          <a:p>
            <a:fld id="{05CC2038-037F-49B9-9D9B-D45FD2DC7F05}" type="slidenum">
              <a:rPr lang="en-US" smtClean="0"/>
              <a:pPr/>
              <a:t>19</a:t>
            </a:fld>
            <a:endParaRPr lang="en-US" dirty="0"/>
          </a:p>
        </p:txBody>
      </p:sp>
      <p:sp>
        <p:nvSpPr>
          <p:cNvPr id="9" name="Footer Placeholder 8"/>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217"/>
                                        </p:tgtEl>
                                        <p:attrNameLst>
                                          <p:attrName>style.visibility</p:attrName>
                                        </p:attrNameLst>
                                      </p:cBhvr>
                                      <p:to>
                                        <p:strVal val="visible"/>
                                      </p:to>
                                    </p:set>
                                    <p:animEffect transition="in" filter="wipe(up)">
                                      <p:cBhvr>
                                        <p:cTn id="7" dur="500"/>
                                        <p:tgtEl>
                                          <p:spTgt spid="8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4" name="Picture 18" descr="C:\Users\SAR\AppData\Local\Microsoft\Windows\Temporary Internet Files\Content.IE5\XSIEVGGQ\MP900400050[1].jpg"/>
          <p:cNvPicPr>
            <a:picLocks noChangeAspect="1" noChangeArrowheads="1"/>
          </p:cNvPicPr>
          <p:nvPr/>
        </p:nvPicPr>
        <p:blipFill>
          <a:blip r:embed="rId3" cstate="print"/>
          <a:srcRect/>
          <a:stretch>
            <a:fillRect/>
          </a:stretch>
        </p:blipFill>
        <p:spPr bwMode="auto">
          <a:xfrm>
            <a:off x="0" y="0"/>
            <a:ext cx="9144000" cy="6172200"/>
          </a:xfrm>
          <a:prstGeom prst="rect">
            <a:avLst/>
          </a:prstGeom>
          <a:noFill/>
        </p:spPr>
      </p:pic>
      <p:sp>
        <p:nvSpPr>
          <p:cNvPr id="2" name="Title 1"/>
          <p:cNvSpPr>
            <a:spLocks noGrp="1"/>
          </p:cNvSpPr>
          <p:nvPr>
            <p:ph type="title"/>
          </p:nvPr>
        </p:nvSpPr>
        <p:spPr>
          <a:xfrm>
            <a:off x="0" y="0"/>
            <a:ext cx="9144000" cy="6172200"/>
          </a:xfrm>
          <a:solidFill>
            <a:srgbClr val="89AFDD">
              <a:alpha val="34902"/>
            </a:srgbClr>
          </a:solidFill>
          <a:effectLst>
            <a:outerShdw blurRad="50800" dist="50800" dir="5400000" algn="ctr" rotWithShape="0">
              <a:schemeClr val="tx1"/>
            </a:outerShdw>
          </a:effectLst>
        </p:spPr>
        <p:txBody>
          <a:bodyPr/>
          <a:lstStyle/>
          <a:p>
            <a:pPr algn="ctr"/>
            <a:r>
              <a:rPr lang="en-US" sz="4800" b="1" dirty="0">
                <a:solidFill>
                  <a:srgbClr val="FFFFFF"/>
                </a:solidFill>
                <a:effectLst>
                  <a:outerShdw blurRad="38100" dist="38100" dir="2700000" algn="tl">
                    <a:schemeClr val="tx1">
                      <a:alpha val="43000"/>
                    </a:schemeClr>
                  </a:outerShdw>
                </a:effectLst>
              </a:rPr>
              <a:t>"The things taught </a:t>
            </a:r>
            <a:br>
              <a:rPr lang="en-US" sz="4800" b="1" dirty="0">
                <a:solidFill>
                  <a:srgbClr val="FFFFFF"/>
                </a:solidFill>
                <a:effectLst>
                  <a:outerShdw blurRad="38100" dist="38100" dir="2700000" algn="tl">
                    <a:schemeClr val="tx1">
                      <a:alpha val="43000"/>
                    </a:schemeClr>
                  </a:outerShdw>
                </a:effectLst>
              </a:rPr>
            </a:br>
            <a:r>
              <a:rPr lang="en-US" sz="4800" b="1" dirty="0">
                <a:solidFill>
                  <a:srgbClr val="FFFFFF"/>
                </a:solidFill>
                <a:effectLst>
                  <a:outerShdw blurRad="38100" dist="38100" dir="2700000" algn="tl">
                    <a:schemeClr val="tx1">
                      <a:alpha val="43000"/>
                    </a:schemeClr>
                  </a:outerShdw>
                </a:effectLst>
              </a:rPr>
              <a:t>in schools and colleges </a:t>
            </a:r>
            <a:br>
              <a:rPr lang="en-US" sz="4800" b="1" dirty="0">
                <a:solidFill>
                  <a:srgbClr val="FFFFFF"/>
                </a:solidFill>
                <a:effectLst>
                  <a:outerShdw blurRad="38100" dist="38100" dir="2700000" algn="tl">
                    <a:schemeClr val="tx1">
                      <a:alpha val="43000"/>
                    </a:schemeClr>
                  </a:outerShdw>
                </a:effectLst>
              </a:rPr>
            </a:br>
            <a:r>
              <a:rPr lang="en-US" sz="4800" b="1" dirty="0">
                <a:solidFill>
                  <a:srgbClr val="FFFFFF"/>
                </a:solidFill>
                <a:effectLst>
                  <a:outerShdw blurRad="38100" dist="38100" dir="2700000" algn="tl">
                    <a:schemeClr val="tx1">
                      <a:alpha val="43000"/>
                    </a:schemeClr>
                  </a:outerShdw>
                </a:effectLst>
              </a:rPr>
              <a:t>are not an education, </a:t>
            </a:r>
            <a:br>
              <a:rPr lang="en-US" sz="4800" b="1" dirty="0">
                <a:solidFill>
                  <a:srgbClr val="FFFFFF"/>
                </a:solidFill>
                <a:effectLst>
                  <a:outerShdw blurRad="38100" dist="38100" dir="2700000" algn="tl">
                    <a:schemeClr val="tx1">
                      <a:alpha val="43000"/>
                    </a:schemeClr>
                  </a:outerShdw>
                </a:effectLst>
              </a:rPr>
            </a:br>
            <a:r>
              <a:rPr lang="en-US" sz="4800" b="1" dirty="0">
                <a:solidFill>
                  <a:srgbClr val="FFFFFF"/>
                </a:solidFill>
                <a:effectLst>
                  <a:outerShdw blurRad="38100" dist="38100" dir="2700000" algn="tl">
                    <a:schemeClr val="tx1">
                      <a:alpha val="43000"/>
                    </a:schemeClr>
                  </a:outerShdw>
                </a:effectLst>
              </a:rPr>
              <a:t>but the means to an education.”</a:t>
            </a:r>
            <a:br>
              <a:rPr lang="en-US" sz="4800" b="1" dirty="0">
                <a:solidFill>
                  <a:srgbClr val="FFFFFF"/>
                </a:solidFill>
                <a:effectLst>
                  <a:outerShdw blurRad="38100" dist="38100" dir="2700000" algn="tl">
                    <a:schemeClr val="tx1">
                      <a:alpha val="43000"/>
                    </a:schemeClr>
                  </a:outerShdw>
                </a:effectLst>
              </a:rPr>
            </a:br>
            <a:br>
              <a:rPr lang="en-US" b="1" dirty="0">
                <a:solidFill>
                  <a:srgbClr val="FFFFFF"/>
                </a:solidFill>
                <a:effectLst>
                  <a:outerShdw blurRad="38100" dist="38100" dir="2700000" algn="tl">
                    <a:schemeClr val="tx1">
                      <a:alpha val="43000"/>
                    </a:schemeClr>
                  </a:outerShdw>
                </a:effectLst>
              </a:rPr>
            </a:br>
            <a:r>
              <a:rPr lang="en-US" b="1" dirty="0">
                <a:solidFill>
                  <a:srgbClr val="FFFFFF"/>
                </a:solidFill>
                <a:effectLst>
                  <a:outerShdw blurRad="38100" dist="38100" dir="2700000" algn="tl">
                    <a:schemeClr val="tx1">
                      <a:alpha val="43000"/>
                    </a:schemeClr>
                  </a:outerShdw>
                </a:effectLst>
              </a:rPr>
              <a:t>			</a:t>
            </a:r>
            <a:r>
              <a:rPr lang="en-US" sz="4000" b="1" dirty="0">
                <a:solidFill>
                  <a:srgbClr val="FFFFFF"/>
                </a:solidFill>
                <a:effectLst>
                  <a:outerShdw blurRad="38100" dist="38100" dir="2700000" algn="tl">
                    <a:schemeClr val="tx1">
                      <a:alpha val="43000"/>
                    </a:schemeClr>
                  </a:outerShdw>
                </a:effectLst>
              </a:rPr>
              <a:t>Ralph Waldo Emerson</a:t>
            </a:r>
          </a:p>
        </p:txBody>
      </p:sp>
      <p:sp>
        <p:nvSpPr>
          <p:cNvPr id="7" name="Slide Number Placeholder 6"/>
          <p:cNvSpPr>
            <a:spLocks noGrp="1"/>
          </p:cNvSpPr>
          <p:nvPr>
            <p:ph type="sldNum" sz="quarter" idx="12"/>
          </p:nvPr>
        </p:nvSpPr>
        <p:spPr/>
        <p:txBody>
          <a:bodyPr/>
          <a:lstStyle/>
          <a:p>
            <a:fld id="{05CC2038-037F-49B9-9D9B-D45FD2DC7F05}" type="slidenum">
              <a:rPr lang="en-US" smtClean="0"/>
              <a:pPr/>
              <a:t>2</a:t>
            </a:fld>
            <a:endParaRPr lang="en-US" dirty="0"/>
          </a:p>
        </p:txBody>
      </p:sp>
      <p:sp>
        <p:nvSpPr>
          <p:cNvPr id="8" name="Footer Placeholder 7"/>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1" descr="C:\Users\SAR\AppData\Local\Microsoft\Windows\Temporary Internet Files\Content.IE5\XSIEVGGQ\MP900442176[1].jpg"/>
          <p:cNvPicPr>
            <a:picLocks noGrp="1" noChangeAspect="1" noChangeArrowheads="1"/>
          </p:cNvPicPr>
          <p:nvPr>
            <p:ph sz="half" idx="14"/>
          </p:nvPr>
        </p:nvPicPr>
        <p:blipFill>
          <a:blip r:embed="rId3" cstate="print"/>
          <a:srcRect/>
          <a:stretch>
            <a:fillRect/>
          </a:stretch>
        </p:blipFill>
        <p:spPr>
          <a:xfrm>
            <a:off x="3657600" y="2743200"/>
            <a:ext cx="5486400" cy="4114800"/>
          </a:xfrm>
        </p:spPr>
      </p:pic>
      <p:sp>
        <p:nvSpPr>
          <p:cNvPr id="2" name="Title 1"/>
          <p:cNvSpPr>
            <a:spLocks noGrp="1"/>
          </p:cNvSpPr>
          <p:nvPr>
            <p:ph type="title"/>
          </p:nvPr>
        </p:nvSpPr>
        <p:spPr/>
        <p:txBody>
          <a:bodyPr/>
          <a:lstStyle/>
          <a:p>
            <a:r>
              <a:rPr lang="en-US" sz="4000" dirty="0"/>
              <a:t>What kind of job/career do you want?</a:t>
            </a:r>
          </a:p>
        </p:txBody>
      </p:sp>
      <p:sp>
        <p:nvSpPr>
          <p:cNvPr id="3" name="Content Placeholder 2"/>
          <p:cNvSpPr>
            <a:spLocks noGrp="1"/>
          </p:cNvSpPr>
          <p:nvPr>
            <p:ph sz="half" idx="1"/>
          </p:nvPr>
        </p:nvSpPr>
        <p:spPr>
          <a:xfrm>
            <a:off x="381000" y="1752600"/>
            <a:ext cx="4038600" cy="2057400"/>
          </a:xfrm>
        </p:spPr>
        <p:txBody>
          <a:bodyPr/>
          <a:lstStyle/>
          <a:p>
            <a:r>
              <a:rPr lang="en-US" b="1" dirty="0"/>
              <a:t>What do you know?</a:t>
            </a:r>
          </a:p>
          <a:p>
            <a:pPr lvl="1"/>
            <a:r>
              <a:rPr lang="en-US" dirty="0"/>
              <a:t>Information</a:t>
            </a:r>
          </a:p>
          <a:p>
            <a:pPr lvl="1"/>
            <a:r>
              <a:rPr lang="en-US" dirty="0"/>
              <a:t>Understanding of specific subjects</a:t>
            </a:r>
          </a:p>
        </p:txBody>
      </p:sp>
      <p:sp>
        <p:nvSpPr>
          <p:cNvPr id="15" name="Content Placeholder 14"/>
          <p:cNvSpPr>
            <a:spLocks noGrp="1"/>
          </p:cNvSpPr>
          <p:nvPr>
            <p:ph sz="half" idx="2"/>
          </p:nvPr>
        </p:nvSpPr>
        <p:spPr/>
        <p:txBody>
          <a:bodyPr/>
          <a:lstStyle/>
          <a:p>
            <a:r>
              <a:rPr lang="en-US" b="1" dirty="0"/>
              <a:t>What can you do?</a:t>
            </a:r>
          </a:p>
          <a:p>
            <a:pPr lvl="1"/>
            <a:r>
              <a:rPr lang="en-US" dirty="0"/>
              <a:t>Skills, talents, expertise</a:t>
            </a:r>
          </a:p>
          <a:p>
            <a:pPr lvl="1"/>
            <a:r>
              <a:rPr lang="en-US" dirty="0"/>
              <a:t>Ability to put knowledge or talents into practice</a:t>
            </a:r>
          </a:p>
          <a:p>
            <a:pPr lvl="1"/>
            <a:endParaRPr lang="en-US" dirty="0"/>
          </a:p>
          <a:p>
            <a:endParaRPr lang="en-US" dirty="0"/>
          </a:p>
          <a:p>
            <a:endParaRPr lang="en-US" dirty="0"/>
          </a:p>
        </p:txBody>
      </p:sp>
      <p:sp>
        <p:nvSpPr>
          <p:cNvPr id="10" name="Footer Placeholder 9"/>
          <p:cNvSpPr>
            <a:spLocks noGrp="1"/>
          </p:cNvSpPr>
          <p:nvPr>
            <p:ph type="ftr" sz="quarter" idx="11"/>
          </p:nvPr>
        </p:nvSpPr>
        <p:spPr/>
        <p:txBody>
          <a:bodyPr/>
          <a:lstStyle/>
          <a:p>
            <a:r>
              <a:rPr lang="en-US"/>
              <a:t>Secondary Transition/Post-School Results Network</a:t>
            </a:r>
            <a:endParaRPr lang="en-US" dirty="0"/>
          </a:p>
        </p:txBody>
      </p:sp>
      <p:sp>
        <p:nvSpPr>
          <p:cNvPr id="9" name="Slide Number Placeholder 8"/>
          <p:cNvSpPr>
            <a:spLocks noGrp="1"/>
          </p:cNvSpPr>
          <p:nvPr>
            <p:ph type="sldNum" sz="quarter" idx="12"/>
          </p:nvPr>
        </p:nvSpPr>
        <p:spPr/>
        <p:txBody>
          <a:bodyPr/>
          <a:lstStyle/>
          <a:p>
            <a:fld id="{05CC2038-037F-49B9-9D9B-D45FD2DC7F05}" type="slidenum">
              <a:rPr lang="en-US" smtClean="0"/>
              <a:pPr/>
              <a:t>20</a:t>
            </a:fld>
            <a:endParaRPr lang="en-US" dirty="0"/>
          </a:p>
        </p:txBody>
      </p:sp>
      <p:sp>
        <p:nvSpPr>
          <p:cNvPr id="11" name="Content Placeholder 10"/>
          <p:cNvSpPr>
            <a:spLocks noGrp="1"/>
          </p:cNvSpPr>
          <p:nvPr>
            <p:ph sz="half" idx="13"/>
          </p:nvPr>
        </p:nvSpPr>
        <p:spPr>
          <a:xfrm>
            <a:off x="381000" y="3810000"/>
            <a:ext cx="4038600" cy="2209800"/>
          </a:xfrm>
          <a:effectLst>
            <a:outerShdw blurRad="25400" dist="25400" dir="4800000" algn="ctr" rotWithShape="0">
              <a:schemeClr val="tx1"/>
            </a:outerShdw>
          </a:effectLst>
        </p:spPr>
        <p:txBody>
          <a:bodyPr/>
          <a:lstStyle/>
          <a:p>
            <a:pPr>
              <a:buNone/>
            </a:pPr>
            <a:r>
              <a:rPr lang="en-US" sz="3200" b="1" dirty="0">
                <a:ln w="1905"/>
                <a:solidFill>
                  <a:srgbClr val="C00000"/>
                </a:solidFill>
              </a:rPr>
              <a:t>	What activities or achievements earn you praise from other people?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0" name="Picture 26" descr="C:\Documents and Settings\srutherf\Local Settings\Temporary Internet Files\Content.IE5\HH7VZDT9\MP900410096[1].jpg"/>
          <p:cNvPicPr>
            <a:picLocks noChangeAspect="1" noChangeArrowheads="1"/>
          </p:cNvPicPr>
          <p:nvPr/>
        </p:nvPicPr>
        <p:blipFill>
          <a:blip r:embed="rId3" cstate="print"/>
          <a:srcRect/>
          <a:stretch>
            <a:fillRect/>
          </a:stretch>
        </p:blipFill>
        <p:spPr bwMode="auto">
          <a:xfrm flipH="1">
            <a:off x="6477000" y="2362200"/>
            <a:ext cx="2280419" cy="3429000"/>
          </a:xfrm>
          <a:prstGeom prst="rect">
            <a:avLst/>
          </a:prstGeom>
          <a:noFill/>
        </p:spPr>
      </p:pic>
      <p:sp>
        <p:nvSpPr>
          <p:cNvPr id="2" name="Title 1"/>
          <p:cNvSpPr>
            <a:spLocks noGrp="1"/>
          </p:cNvSpPr>
          <p:nvPr>
            <p:ph type="title"/>
          </p:nvPr>
        </p:nvSpPr>
        <p:spPr/>
        <p:txBody>
          <a:bodyPr/>
          <a:lstStyle/>
          <a:p>
            <a:r>
              <a:rPr lang="en-US" dirty="0"/>
              <a:t>Explore your career options</a:t>
            </a:r>
          </a:p>
        </p:txBody>
      </p:sp>
      <p:sp>
        <p:nvSpPr>
          <p:cNvPr id="3" name="Content Placeholder 2"/>
          <p:cNvSpPr>
            <a:spLocks noGrp="1"/>
          </p:cNvSpPr>
          <p:nvPr>
            <p:ph idx="1"/>
          </p:nvPr>
        </p:nvSpPr>
        <p:spPr>
          <a:xfrm>
            <a:off x="381000" y="1752600"/>
            <a:ext cx="6705600" cy="1447800"/>
          </a:xfrm>
        </p:spPr>
        <p:txBody>
          <a:bodyPr/>
          <a:lstStyle/>
          <a:p>
            <a:r>
              <a:rPr lang="en-US" sz="2800" dirty="0"/>
              <a:t>Analyze your abilities and interests and identify careers that match what you have learned about yourself</a:t>
            </a:r>
          </a:p>
        </p:txBody>
      </p:sp>
      <p:sp>
        <p:nvSpPr>
          <p:cNvPr id="29" name="Content Placeholder 28"/>
          <p:cNvSpPr>
            <a:spLocks noGrp="1"/>
          </p:cNvSpPr>
          <p:nvPr>
            <p:ph idx="13"/>
          </p:nvPr>
        </p:nvSpPr>
        <p:spPr>
          <a:xfrm>
            <a:off x="381000" y="3276600"/>
            <a:ext cx="6019800" cy="2743200"/>
          </a:xfrm>
        </p:spPr>
        <p:txBody>
          <a:bodyPr/>
          <a:lstStyle/>
          <a:p>
            <a:r>
              <a:rPr lang="en-US" sz="2800" dirty="0"/>
              <a:t>Learn more about specific jobs that you think are interesting within those career areas</a:t>
            </a:r>
          </a:p>
          <a:p>
            <a:r>
              <a:rPr lang="en-US" sz="2800" dirty="0"/>
              <a:t>Determine how much education will be needed  for those jobs and careers</a:t>
            </a:r>
          </a:p>
          <a:p>
            <a:endParaRPr lang="en-US" sz="2800" dirty="0"/>
          </a:p>
        </p:txBody>
      </p:sp>
      <p:sp>
        <p:nvSpPr>
          <p:cNvPr id="9" name="Slide Number Placeholder 8"/>
          <p:cNvSpPr>
            <a:spLocks noGrp="1"/>
          </p:cNvSpPr>
          <p:nvPr>
            <p:ph type="sldNum" sz="quarter" idx="12"/>
          </p:nvPr>
        </p:nvSpPr>
        <p:spPr/>
        <p:txBody>
          <a:bodyPr/>
          <a:lstStyle/>
          <a:p>
            <a:fld id="{05CC2038-037F-49B9-9D9B-D45FD2DC7F05}" type="slidenum">
              <a:rPr lang="en-US" smtClean="0"/>
              <a:pPr/>
              <a:t>21</a:t>
            </a:fld>
            <a:endParaRPr lang="en-US" dirty="0"/>
          </a:p>
        </p:txBody>
      </p:sp>
      <p:sp>
        <p:nvSpPr>
          <p:cNvPr id="10" name="Footer Placeholder 9"/>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62200" y="1295400"/>
            <a:ext cx="4267200" cy="2286000"/>
          </a:xfrm>
        </p:spPr>
        <p:txBody>
          <a:bodyPr/>
          <a:lstStyle/>
          <a:p>
            <a:pPr algn="ctr"/>
            <a:r>
              <a:rPr lang="en-US" dirty="0"/>
              <a:t>Achieve Texas</a:t>
            </a:r>
            <a:br>
              <a:rPr lang="en-US" dirty="0"/>
            </a:br>
            <a:r>
              <a:rPr lang="en-US" sz="3200" dirty="0">
                <a:hlinkClick r:id="rId3"/>
              </a:rPr>
              <a:t>www.achievetexas.org</a:t>
            </a:r>
            <a:r>
              <a:rPr lang="en-US" sz="3200" dirty="0"/>
              <a:t> </a:t>
            </a:r>
            <a:endParaRPr lang="en-US" sz="4000" dirty="0"/>
          </a:p>
        </p:txBody>
      </p:sp>
      <p:grpSp>
        <p:nvGrpSpPr>
          <p:cNvPr id="23" name="Group 22"/>
          <p:cNvGrpSpPr/>
          <p:nvPr/>
        </p:nvGrpSpPr>
        <p:grpSpPr>
          <a:xfrm>
            <a:off x="228600" y="152400"/>
            <a:ext cx="8686800" cy="5791200"/>
            <a:chOff x="228600" y="381000"/>
            <a:chExt cx="8367963" cy="5181600"/>
          </a:xfrm>
        </p:grpSpPr>
        <p:pic>
          <p:nvPicPr>
            <p:cNvPr id="7" name="Picture 3" descr="Link to Agriculture Cluster Career Pathway Models">
              <a:hlinkClick r:id="rId4" action="ppaction://hlinkfile"/>
            </p:cNvPr>
            <p:cNvPicPr>
              <a:picLocks noChangeAspect="1" noChangeArrowheads="1"/>
            </p:cNvPicPr>
            <p:nvPr/>
          </p:nvPicPr>
          <p:blipFill>
            <a:blip r:embed="rId5" cstate="print"/>
            <a:srcRect/>
            <a:stretch>
              <a:fillRect/>
            </a:stretch>
          </p:blipFill>
          <p:spPr bwMode="auto">
            <a:xfrm>
              <a:off x="228600" y="381000"/>
              <a:ext cx="1958056" cy="889000"/>
            </a:xfrm>
            <a:prstGeom prst="rect">
              <a:avLst/>
            </a:prstGeom>
            <a:noFill/>
            <a:ln>
              <a:solidFill>
                <a:schemeClr val="tx1"/>
              </a:solidFill>
            </a:ln>
          </p:spPr>
        </p:pic>
        <p:pic>
          <p:nvPicPr>
            <p:cNvPr id="8" name="Picture 4" descr="Link to Architecture &amp; Construction Cluster Career Pathway Models">
              <a:hlinkClick r:id="rId6" action="ppaction://hlinkfile"/>
            </p:cNvPr>
            <p:cNvPicPr>
              <a:picLocks noChangeAspect="1" noChangeArrowheads="1"/>
            </p:cNvPicPr>
            <p:nvPr/>
          </p:nvPicPr>
          <p:blipFill>
            <a:blip r:embed="rId7" cstate="print"/>
            <a:srcRect/>
            <a:stretch>
              <a:fillRect/>
            </a:stretch>
          </p:blipFill>
          <p:spPr bwMode="auto">
            <a:xfrm>
              <a:off x="4495800" y="381000"/>
              <a:ext cx="1967163" cy="889000"/>
            </a:xfrm>
            <a:prstGeom prst="rect">
              <a:avLst/>
            </a:prstGeom>
            <a:noFill/>
            <a:ln>
              <a:solidFill>
                <a:schemeClr val="tx1"/>
              </a:solidFill>
            </a:ln>
          </p:spPr>
        </p:pic>
        <p:pic>
          <p:nvPicPr>
            <p:cNvPr id="9" name="Picture 5" descr="Link to Arts, AV Technology &amp; Communication Cluster Career Pathway Models">
              <a:hlinkClick r:id="rId8" action="ppaction://hlinkfile"/>
            </p:cNvPr>
            <p:cNvPicPr>
              <a:picLocks noChangeAspect="1" noChangeArrowheads="1"/>
            </p:cNvPicPr>
            <p:nvPr/>
          </p:nvPicPr>
          <p:blipFill>
            <a:blip r:embed="rId9" cstate="print"/>
            <a:srcRect/>
            <a:stretch>
              <a:fillRect/>
            </a:stretch>
          </p:blipFill>
          <p:spPr bwMode="auto">
            <a:xfrm>
              <a:off x="2376237" y="381000"/>
              <a:ext cx="1967163" cy="889000"/>
            </a:xfrm>
            <a:prstGeom prst="rect">
              <a:avLst/>
            </a:prstGeom>
            <a:noFill/>
            <a:ln>
              <a:solidFill>
                <a:schemeClr val="tx1"/>
              </a:solidFill>
            </a:ln>
          </p:spPr>
        </p:pic>
        <p:pic>
          <p:nvPicPr>
            <p:cNvPr id="10" name="Picture 6" descr="Link to Business, Management &amp; Administration Cluster Career Pathway Models">
              <a:hlinkClick r:id="rId10" action="ppaction://hlinkfile"/>
            </p:cNvPr>
            <p:cNvPicPr>
              <a:picLocks noChangeAspect="1" noChangeArrowheads="1"/>
            </p:cNvPicPr>
            <p:nvPr/>
          </p:nvPicPr>
          <p:blipFill>
            <a:blip r:embed="rId11" cstate="print"/>
            <a:srcRect/>
            <a:stretch>
              <a:fillRect/>
            </a:stretch>
          </p:blipFill>
          <p:spPr bwMode="auto">
            <a:xfrm>
              <a:off x="6629400" y="381000"/>
              <a:ext cx="1967163" cy="889000"/>
            </a:xfrm>
            <a:prstGeom prst="rect">
              <a:avLst/>
            </a:prstGeom>
            <a:noFill/>
            <a:ln>
              <a:solidFill>
                <a:schemeClr val="tx1"/>
              </a:solidFill>
            </a:ln>
          </p:spPr>
        </p:pic>
        <p:pic>
          <p:nvPicPr>
            <p:cNvPr id="11" name="Picture 7" descr="Link to Education &amp; Training Cluster Career Pathway Models">
              <a:hlinkClick r:id="rId12" action="ppaction://hlinkfile"/>
            </p:cNvPr>
            <p:cNvPicPr>
              <a:picLocks noChangeAspect="1" noChangeArrowheads="1"/>
            </p:cNvPicPr>
            <p:nvPr/>
          </p:nvPicPr>
          <p:blipFill>
            <a:blip r:embed="rId13" cstate="print"/>
            <a:srcRect/>
            <a:stretch>
              <a:fillRect/>
            </a:stretch>
          </p:blipFill>
          <p:spPr bwMode="auto">
            <a:xfrm>
              <a:off x="6629400" y="1447800"/>
              <a:ext cx="1967163" cy="889000"/>
            </a:xfrm>
            <a:prstGeom prst="rect">
              <a:avLst/>
            </a:prstGeom>
            <a:noFill/>
            <a:ln>
              <a:solidFill>
                <a:schemeClr val="tx1"/>
              </a:solidFill>
            </a:ln>
          </p:spPr>
        </p:pic>
        <p:pic>
          <p:nvPicPr>
            <p:cNvPr id="12" name="Picture 8" descr="Link to Finance Cluster Career Pathway Models">
              <a:hlinkClick r:id="rId14" action="ppaction://hlinkfile"/>
            </p:cNvPr>
            <p:cNvPicPr>
              <a:picLocks noChangeAspect="1" noChangeArrowheads="1"/>
            </p:cNvPicPr>
            <p:nvPr/>
          </p:nvPicPr>
          <p:blipFill>
            <a:blip r:embed="rId15" cstate="print"/>
            <a:srcRect/>
            <a:stretch>
              <a:fillRect/>
            </a:stretch>
          </p:blipFill>
          <p:spPr bwMode="auto">
            <a:xfrm>
              <a:off x="6629400" y="2514600"/>
              <a:ext cx="1967163" cy="889000"/>
            </a:xfrm>
            <a:prstGeom prst="rect">
              <a:avLst/>
            </a:prstGeom>
            <a:noFill/>
            <a:ln>
              <a:solidFill>
                <a:schemeClr val="tx1"/>
              </a:solidFill>
            </a:ln>
          </p:spPr>
        </p:pic>
        <p:pic>
          <p:nvPicPr>
            <p:cNvPr id="13" name="Picture 9" descr="Link to Government &amp; Public Administration Cluster Career Pathway Models">
              <a:hlinkClick r:id="rId16" action="ppaction://hlinkfile"/>
            </p:cNvPr>
            <p:cNvPicPr>
              <a:picLocks noChangeAspect="1" noChangeArrowheads="1"/>
            </p:cNvPicPr>
            <p:nvPr/>
          </p:nvPicPr>
          <p:blipFill>
            <a:blip r:embed="rId17" cstate="print"/>
            <a:srcRect/>
            <a:stretch>
              <a:fillRect/>
            </a:stretch>
          </p:blipFill>
          <p:spPr bwMode="auto">
            <a:xfrm>
              <a:off x="6629400" y="3581400"/>
              <a:ext cx="1967163" cy="889000"/>
            </a:xfrm>
            <a:prstGeom prst="rect">
              <a:avLst/>
            </a:prstGeom>
            <a:noFill/>
            <a:ln>
              <a:solidFill>
                <a:schemeClr val="tx1"/>
              </a:solidFill>
            </a:ln>
          </p:spPr>
        </p:pic>
        <p:pic>
          <p:nvPicPr>
            <p:cNvPr id="14" name="Picture 10" descr="Link to Health Science Cluster Career Pathway Models">
              <a:hlinkClick r:id="rId18" action="ppaction://hlinkfile"/>
            </p:cNvPr>
            <p:cNvPicPr>
              <a:picLocks noChangeAspect="1" noChangeArrowheads="1"/>
            </p:cNvPicPr>
            <p:nvPr/>
          </p:nvPicPr>
          <p:blipFill>
            <a:blip r:embed="rId19" cstate="print"/>
            <a:srcRect/>
            <a:stretch>
              <a:fillRect/>
            </a:stretch>
          </p:blipFill>
          <p:spPr bwMode="auto">
            <a:xfrm>
              <a:off x="4495800" y="4648200"/>
              <a:ext cx="1967163" cy="903817"/>
            </a:xfrm>
            <a:prstGeom prst="rect">
              <a:avLst/>
            </a:prstGeom>
            <a:noFill/>
            <a:ln>
              <a:solidFill>
                <a:schemeClr val="tx1"/>
              </a:solidFill>
            </a:ln>
          </p:spPr>
        </p:pic>
        <p:pic>
          <p:nvPicPr>
            <p:cNvPr id="15" name="Picture 11" descr="Link to Hospitality &amp; Tourism Cluster Career Pathway Models">
              <a:hlinkClick r:id="rId20" action="ppaction://hlinkfile"/>
            </p:cNvPr>
            <p:cNvPicPr>
              <a:picLocks noChangeAspect="1" noChangeArrowheads="1"/>
            </p:cNvPicPr>
            <p:nvPr/>
          </p:nvPicPr>
          <p:blipFill>
            <a:blip r:embed="rId21" cstate="print"/>
            <a:srcRect/>
            <a:stretch>
              <a:fillRect/>
            </a:stretch>
          </p:blipFill>
          <p:spPr bwMode="auto">
            <a:xfrm>
              <a:off x="2362200" y="4648200"/>
              <a:ext cx="1967163" cy="914400"/>
            </a:xfrm>
            <a:prstGeom prst="rect">
              <a:avLst/>
            </a:prstGeom>
            <a:noFill/>
            <a:ln>
              <a:solidFill>
                <a:schemeClr val="tx1"/>
              </a:solidFill>
            </a:ln>
          </p:spPr>
        </p:pic>
        <p:pic>
          <p:nvPicPr>
            <p:cNvPr id="16" name="Picture 12" descr="Link to Human Services Cluster Career Pathway Models">
              <a:hlinkClick r:id="rId22" action="ppaction://hlinkfile"/>
            </p:cNvPr>
            <p:cNvPicPr>
              <a:picLocks noChangeAspect="1" noChangeArrowheads="1"/>
            </p:cNvPicPr>
            <p:nvPr/>
          </p:nvPicPr>
          <p:blipFill>
            <a:blip r:embed="rId23" cstate="print"/>
            <a:srcRect/>
            <a:stretch>
              <a:fillRect/>
            </a:stretch>
          </p:blipFill>
          <p:spPr bwMode="auto">
            <a:xfrm>
              <a:off x="6629400" y="4648200"/>
              <a:ext cx="1967163" cy="911225"/>
            </a:xfrm>
            <a:prstGeom prst="rect">
              <a:avLst/>
            </a:prstGeom>
            <a:noFill/>
            <a:ln>
              <a:solidFill>
                <a:schemeClr val="tx1"/>
              </a:solidFill>
            </a:ln>
          </p:spPr>
        </p:pic>
        <p:pic>
          <p:nvPicPr>
            <p:cNvPr id="17" name="Picture 13" descr="Link to Information Technology Cluster Career Pathway Models">
              <a:hlinkClick r:id="rId24" action="ppaction://hlinkfile"/>
            </p:cNvPr>
            <p:cNvPicPr>
              <a:picLocks noChangeAspect="1" noChangeArrowheads="1"/>
            </p:cNvPicPr>
            <p:nvPr/>
          </p:nvPicPr>
          <p:blipFill>
            <a:blip r:embed="rId25" cstate="print"/>
            <a:srcRect/>
            <a:stretch>
              <a:fillRect/>
            </a:stretch>
          </p:blipFill>
          <p:spPr bwMode="auto">
            <a:xfrm>
              <a:off x="228600" y="4648200"/>
              <a:ext cx="1967163" cy="914400"/>
            </a:xfrm>
            <a:prstGeom prst="rect">
              <a:avLst/>
            </a:prstGeom>
            <a:noFill/>
            <a:ln>
              <a:solidFill>
                <a:schemeClr val="tx1"/>
              </a:solidFill>
            </a:ln>
          </p:spPr>
        </p:pic>
        <p:pic>
          <p:nvPicPr>
            <p:cNvPr id="18" name="Picture 14" descr="Link to Law, Public Safety, Security &amp; Corrections Cluster Career Pathway Models">
              <a:hlinkClick r:id="rId26" action="ppaction://hlinkfile"/>
            </p:cNvPr>
            <p:cNvPicPr>
              <a:picLocks noChangeAspect="1" noChangeArrowheads="1"/>
            </p:cNvPicPr>
            <p:nvPr/>
          </p:nvPicPr>
          <p:blipFill>
            <a:blip r:embed="rId27" cstate="print"/>
            <a:srcRect/>
            <a:stretch>
              <a:fillRect/>
            </a:stretch>
          </p:blipFill>
          <p:spPr bwMode="auto">
            <a:xfrm>
              <a:off x="228600" y="3505200"/>
              <a:ext cx="1967163" cy="977899"/>
            </a:xfrm>
            <a:prstGeom prst="rect">
              <a:avLst/>
            </a:prstGeom>
            <a:noFill/>
            <a:ln>
              <a:solidFill>
                <a:schemeClr val="tx1"/>
              </a:solidFill>
            </a:ln>
          </p:spPr>
        </p:pic>
        <p:pic>
          <p:nvPicPr>
            <p:cNvPr id="19" name="Picture 15" descr="Link to Manufacturing Cluster Career Pathway Models">
              <a:hlinkClick r:id="rId28" action="ppaction://hlinkfile"/>
            </p:cNvPr>
            <p:cNvPicPr>
              <a:picLocks noChangeAspect="1" noChangeArrowheads="1"/>
            </p:cNvPicPr>
            <p:nvPr/>
          </p:nvPicPr>
          <p:blipFill>
            <a:blip r:embed="rId29" cstate="print"/>
            <a:srcRect/>
            <a:stretch>
              <a:fillRect/>
            </a:stretch>
          </p:blipFill>
          <p:spPr bwMode="auto">
            <a:xfrm>
              <a:off x="228600" y="1397000"/>
              <a:ext cx="1967163" cy="889000"/>
            </a:xfrm>
            <a:prstGeom prst="rect">
              <a:avLst/>
            </a:prstGeom>
            <a:noFill/>
            <a:ln>
              <a:solidFill>
                <a:schemeClr val="tx1"/>
              </a:solidFill>
            </a:ln>
          </p:spPr>
        </p:pic>
        <p:pic>
          <p:nvPicPr>
            <p:cNvPr id="20" name="Picture 16" descr="Link to Marketing, Sales &amp; Service Cluster Career Pathway Models">
              <a:hlinkClick r:id="rId30" action="ppaction://hlinkfile"/>
            </p:cNvPr>
            <p:cNvPicPr>
              <a:picLocks noChangeAspect="1" noChangeArrowheads="1"/>
            </p:cNvPicPr>
            <p:nvPr/>
          </p:nvPicPr>
          <p:blipFill>
            <a:blip r:embed="rId31" cstate="print"/>
            <a:srcRect/>
            <a:stretch>
              <a:fillRect/>
            </a:stretch>
          </p:blipFill>
          <p:spPr bwMode="auto">
            <a:xfrm>
              <a:off x="228600" y="2438400"/>
              <a:ext cx="1967163" cy="889000"/>
            </a:xfrm>
            <a:prstGeom prst="rect">
              <a:avLst/>
            </a:prstGeom>
            <a:noFill/>
            <a:ln>
              <a:solidFill>
                <a:schemeClr val="tx1"/>
              </a:solidFill>
            </a:ln>
          </p:spPr>
        </p:pic>
        <p:pic>
          <p:nvPicPr>
            <p:cNvPr id="21" name="Picture 17" descr="Link to Science, Technology, Engineering &amp; Mathematics Cluster Career Pathway Models">
              <a:hlinkClick r:id="rId32" action="ppaction://hlinkfile"/>
            </p:cNvPr>
            <p:cNvPicPr>
              <a:picLocks noChangeAspect="1" noChangeArrowheads="1"/>
            </p:cNvPicPr>
            <p:nvPr/>
          </p:nvPicPr>
          <p:blipFill>
            <a:blip r:embed="rId33" cstate="print"/>
            <a:srcRect/>
            <a:stretch>
              <a:fillRect/>
            </a:stretch>
          </p:blipFill>
          <p:spPr bwMode="auto">
            <a:xfrm>
              <a:off x="4495800" y="3581400"/>
              <a:ext cx="1967163" cy="889000"/>
            </a:xfrm>
            <a:prstGeom prst="rect">
              <a:avLst/>
            </a:prstGeom>
            <a:noFill/>
            <a:ln>
              <a:solidFill>
                <a:schemeClr val="tx1"/>
              </a:solidFill>
            </a:ln>
          </p:spPr>
        </p:pic>
        <p:pic>
          <p:nvPicPr>
            <p:cNvPr id="22" name="Picture 18" descr="Link to Transportation, Distribution &amp; Logistics Cluster Career Pathway Models">
              <a:hlinkClick r:id="rId34" action="ppaction://hlinkfile"/>
            </p:cNvPr>
            <p:cNvPicPr>
              <a:picLocks noChangeAspect="1" noChangeArrowheads="1"/>
            </p:cNvPicPr>
            <p:nvPr/>
          </p:nvPicPr>
          <p:blipFill>
            <a:blip r:embed="rId35" cstate="print"/>
            <a:srcRect/>
            <a:stretch>
              <a:fillRect/>
            </a:stretch>
          </p:blipFill>
          <p:spPr bwMode="auto">
            <a:xfrm>
              <a:off x="2362200" y="3581400"/>
              <a:ext cx="1967163" cy="889000"/>
            </a:xfrm>
            <a:prstGeom prst="rect">
              <a:avLst/>
            </a:prstGeom>
            <a:noFill/>
            <a:ln>
              <a:solidFill>
                <a:schemeClr val="tx1"/>
              </a:solidFill>
            </a:ln>
          </p:spPr>
        </p:pic>
      </p:grpSp>
      <p:sp>
        <p:nvSpPr>
          <p:cNvPr id="25" name="Slide Number Placeholder 24"/>
          <p:cNvSpPr>
            <a:spLocks noGrp="1"/>
          </p:cNvSpPr>
          <p:nvPr>
            <p:ph type="sldNum" sz="quarter" idx="12"/>
          </p:nvPr>
        </p:nvSpPr>
        <p:spPr/>
        <p:txBody>
          <a:bodyPr/>
          <a:lstStyle/>
          <a:p>
            <a:fld id="{05CC2038-037F-49B9-9D9B-D45FD2DC7F05}" type="slidenum">
              <a:rPr lang="en-US" smtClean="0"/>
              <a:pPr/>
              <a:t>22</a:t>
            </a:fld>
            <a:endParaRPr lang="en-US" dirty="0"/>
          </a:p>
        </p:txBody>
      </p:sp>
      <p:sp>
        <p:nvSpPr>
          <p:cNvPr id="26" name="Footer Placeholder 25"/>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0" name="Picture 126" descr="C:\Users\SAR\AppData\Local\Microsoft\Windows\Temporary Internet Files\Content.IE5\V5C0V29A\MP900399339[1].jpg"/>
          <p:cNvPicPr>
            <a:picLocks noChangeAspect="1" noChangeArrowheads="1"/>
          </p:cNvPicPr>
          <p:nvPr/>
        </p:nvPicPr>
        <p:blipFill>
          <a:blip r:embed="rId3" cstate="print"/>
          <a:srcRect/>
          <a:stretch>
            <a:fillRect/>
          </a:stretch>
        </p:blipFill>
        <p:spPr bwMode="auto">
          <a:xfrm flipH="1">
            <a:off x="533400" y="3962400"/>
            <a:ext cx="4053840" cy="2286000"/>
          </a:xfrm>
          <a:prstGeom prst="rect">
            <a:avLst/>
          </a:prstGeom>
          <a:noFill/>
        </p:spPr>
      </p:pic>
      <p:sp>
        <p:nvSpPr>
          <p:cNvPr id="43" name="Title 42"/>
          <p:cNvSpPr>
            <a:spLocks noGrp="1"/>
          </p:cNvSpPr>
          <p:nvPr>
            <p:ph type="title"/>
          </p:nvPr>
        </p:nvSpPr>
        <p:spPr/>
        <p:txBody>
          <a:bodyPr/>
          <a:lstStyle/>
          <a:p>
            <a:r>
              <a:rPr lang="en-US" sz="4000" dirty="0"/>
              <a:t>How do you want to spend your time?</a:t>
            </a:r>
          </a:p>
        </p:txBody>
      </p:sp>
      <p:pic>
        <p:nvPicPr>
          <p:cNvPr id="185" name="Picture 16" descr="C:\Users\SAR\AppData\Local\Microsoft\Windows\Temporary Internet Files\Content.IE5\6EOAYEJ7\MP900399416[1].jpg"/>
          <p:cNvPicPr>
            <a:picLocks noChangeAspect="1" noChangeArrowheads="1"/>
          </p:cNvPicPr>
          <p:nvPr/>
        </p:nvPicPr>
        <p:blipFill>
          <a:blip r:embed="rId4" cstate="print"/>
          <a:srcRect/>
          <a:stretch>
            <a:fillRect/>
          </a:stretch>
        </p:blipFill>
        <p:spPr bwMode="auto">
          <a:xfrm flipH="1">
            <a:off x="4572726" y="1752600"/>
            <a:ext cx="4037874" cy="2286427"/>
          </a:xfrm>
          <a:prstGeom prst="rect">
            <a:avLst/>
          </a:prstGeom>
          <a:noFill/>
        </p:spPr>
      </p:pic>
      <p:pic>
        <p:nvPicPr>
          <p:cNvPr id="186" name="Picture 106" descr="C:\Users\SAR\AppData\Local\Microsoft\Windows\Temporary Internet Files\Content.IE5\6EOAYEJ7\MP900400631[1].jpg"/>
          <p:cNvPicPr>
            <a:picLocks noChangeAspect="1" noChangeArrowheads="1"/>
          </p:cNvPicPr>
          <p:nvPr/>
        </p:nvPicPr>
        <p:blipFill>
          <a:blip r:embed="rId5" cstate="print"/>
          <a:srcRect/>
          <a:stretch>
            <a:fillRect/>
          </a:stretch>
        </p:blipFill>
        <p:spPr bwMode="auto">
          <a:xfrm>
            <a:off x="534851" y="1752600"/>
            <a:ext cx="4037874" cy="2262754"/>
          </a:xfrm>
          <a:prstGeom prst="rect">
            <a:avLst/>
          </a:prstGeom>
          <a:noFill/>
        </p:spPr>
      </p:pic>
      <p:pic>
        <p:nvPicPr>
          <p:cNvPr id="187" name="Picture 33" descr="C:\Users\SAR\AppData\Local\Microsoft\Windows\Temporary Internet Files\Content.IE5\41BDPWYX\MP900439425[1].jpg"/>
          <p:cNvPicPr>
            <a:picLocks noChangeAspect="1" noChangeArrowheads="1"/>
          </p:cNvPicPr>
          <p:nvPr/>
        </p:nvPicPr>
        <p:blipFill>
          <a:blip r:embed="rId6" cstate="print"/>
          <a:srcRect/>
          <a:stretch>
            <a:fillRect/>
          </a:stretch>
        </p:blipFill>
        <p:spPr bwMode="auto">
          <a:xfrm flipH="1">
            <a:off x="4572725" y="3995934"/>
            <a:ext cx="4037874" cy="2252466"/>
          </a:xfrm>
          <a:prstGeom prst="rect">
            <a:avLst/>
          </a:prstGeom>
          <a:noFill/>
        </p:spPr>
      </p:pic>
      <p:pic>
        <p:nvPicPr>
          <p:cNvPr id="189" name="Picture 113" descr="C:\Users\SAR\AppData\Local\Microsoft\Windows\Temporary Internet Files\Content.IE5\41BDPWYX\MC900433842[1].png"/>
          <p:cNvPicPr>
            <a:picLocks noChangeAspect="1" noChangeArrowheads="1"/>
          </p:cNvPicPr>
          <p:nvPr/>
        </p:nvPicPr>
        <p:blipFill>
          <a:blip r:embed="rId7" cstate="print"/>
          <a:srcRect/>
          <a:stretch>
            <a:fillRect/>
          </a:stretch>
        </p:blipFill>
        <p:spPr bwMode="auto">
          <a:xfrm>
            <a:off x="2942046" y="2676325"/>
            <a:ext cx="3106057" cy="2639216"/>
          </a:xfrm>
          <a:prstGeom prst="rect">
            <a:avLst/>
          </a:prstGeom>
          <a:noFill/>
        </p:spPr>
      </p:pic>
      <p:sp>
        <p:nvSpPr>
          <p:cNvPr id="11" name="Slide Number Placeholder 10"/>
          <p:cNvSpPr>
            <a:spLocks noGrp="1"/>
          </p:cNvSpPr>
          <p:nvPr>
            <p:ph type="sldNum" sz="quarter" idx="12"/>
          </p:nvPr>
        </p:nvSpPr>
        <p:spPr/>
        <p:txBody>
          <a:bodyPr/>
          <a:lstStyle/>
          <a:p>
            <a:fld id="{05CC2038-037F-49B9-9D9B-D45FD2DC7F05}" type="slidenum">
              <a:rPr lang="en-US" smtClean="0"/>
              <a:pPr/>
              <a:t>23</a:t>
            </a:fld>
            <a:endParaRPr lang="en-US" dirty="0"/>
          </a:p>
        </p:txBody>
      </p:sp>
      <p:sp>
        <p:nvSpPr>
          <p:cNvPr id="12" name="Footer Placeholder 11"/>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89"/>
                                        </p:tgtEl>
                                        <p:attrNameLst>
                                          <p:attrName>style.visibility</p:attrName>
                                        </p:attrNameLst>
                                      </p:cBhvr>
                                      <p:to>
                                        <p:strVal val="visible"/>
                                      </p:to>
                                    </p:set>
                                    <p:anim calcmode="lin" valueType="num">
                                      <p:cBhvr>
                                        <p:cTn id="7" dur="1000" fill="hold"/>
                                        <p:tgtEl>
                                          <p:spTgt spid="189"/>
                                        </p:tgtEl>
                                        <p:attrNameLst>
                                          <p:attrName>ppt_w</p:attrName>
                                        </p:attrNameLst>
                                      </p:cBhvr>
                                      <p:tavLst>
                                        <p:tav tm="0">
                                          <p:val>
                                            <p:strVal val="#ppt_w*0.70"/>
                                          </p:val>
                                        </p:tav>
                                        <p:tav tm="100000">
                                          <p:val>
                                            <p:strVal val="#ppt_w"/>
                                          </p:val>
                                        </p:tav>
                                      </p:tavLst>
                                    </p:anim>
                                    <p:anim calcmode="lin" valueType="num">
                                      <p:cBhvr>
                                        <p:cTn id="8" dur="1000" fill="hold"/>
                                        <p:tgtEl>
                                          <p:spTgt spid="189"/>
                                        </p:tgtEl>
                                        <p:attrNameLst>
                                          <p:attrName>ppt_h</p:attrName>
                                        </p:attrNameLst>
                                      </p:cBhvr>
                                      <p:tavLst>
                                        <p:tav tm="0">
                                          <p:val>
                                            <p:strVal val="#ppt_h"/>
                                          </p:val>
                                        </p:tav>
                                        <p:tav tm="100000">
                                          <p:val>
                                            <p:strVal val="#ppt_h"/>
                                          </p:val>
                                        </p:tav>
                                      </p:tavLst>
                                    </p:anim>
                                    <p:animEffect transition="in" filter="fade">
                                      <p:cBhvr>
                                        <p:cTn id="9" dur="1000"/>
                                        <p:tgtEl>
                                          <p:spTgt spid="189"/>
                                        </p:tgtEl>
                                      </p:cBhvr>
                                    </p:animEffect>
                                  </p:childTnLst>
                                </p:cTn>
                              </p:par>
                            </p:childTnLst>
                          </p:cTn>
                        </p:par>
                        <p:par>
                          <p:cTn id="10" fill="hold">
                            <p:stCondLst>
                              <p:cond delay="10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185"/>
                                        </p:tgtEl>
                                        <p:attrNameLst>
                                          <p:attrName>style.visibility</p:attrName>
                                        </p:attrNameLst>
                                      </p:cBhvr>
                                      <p:to>
                                        <p:strVal val="visible"/>
                                      </p:to>
                                    </p:set>
                                    <p:anim calcmode="lin" valueType="num">
                                      <p:cBhvr>
                                        <p:cTn id="13" dur="1000" fill="hold"/>
                                        <p:tgtEl>
                                          <p:spTgt spid="185"/>
                                        </p:tgtEl>
                                        <p:attrNameLst>
                                          <p:attrName>ppt_w</p:attrName>
                                        </p:attrNameLst>
                                      </p:cBhvr>
                                      <p:tavLst>
                                        <p:tav tm="0">
                                          <p:val>
                                            <p:fltVal val="0"/>
                                          </p:val>
                                        </p:tav>
                                        <p:tav tm="100000">
                                          <p:val>
                                            <p:strVal val="#ppt_w"/>
                                          </p:val>
                                        </p:tav>
                                      </p:tavLst>
                                    </p:anim>
                                    <p:anim calcmode="lin" valueType="num">
                                      <p:cBhvr>
                                        <p:cTn id="14" dur="1000" fill="hold"/>
                                        <p:tgtEl>
                                          <p:spTgt spid="185"/>
                                        </p:tgtEl>
                                        <p:attrNameLst>
                                          <p:attrName>ppt_h</p:attrName>
                                        </p:attrNameLst>
                                      </p:cBhvr>
                                      <p:tavLst>
                                        <p:tav tm="0">
                                          <p:val>
                                            <p:fltVal val="0"/>
                                          </p:val>
                                        </p:tav>
                                        <p:tav tm="100000">
                                          <p:val>
                                            <p:strVal val="#ppt_h"/>
                                          </p:val>
                                        </p:tav>
                                      </p:tavLst>
                                    </p:anim>
                                    <p:anim calcmode="lin" valueType="num">
                                      <p:cBhvr>
                                        <p:cTn id="15" dur="1000" fill="hold"/>
                                        <p:tgtEl>
                                          <p:spTgt spid="185"/>
                                        </p:tgtEl>
                                        <p:attrNameLst>
                                          <p:attrName>style.rotation</p:attrName>
                                        </p:attrNameLst>
                                      </p:cBhvr>
                                      <p:tavLst>
                                        <p:tav tm="0">
                                          <p:val>
                                            <p:fltVal val="90"/>
                                          </p:val>
                                        </p:tav>
                                        <p:tav tm="100000">
                                          <p:val>
                                            <p:fltVal val="0"/>
                                          </p:val>
                                        </p:tav>
                                      </p:tavLst>
                                    </p:anim>
                                    <p:animEffect transition="in" filter="fade">
                                      <p:cBhvr>
                                        <p:cTn id="16" dur="1000"/>
                                        <p:tgtEl>
                                          <p:spTgt spid="185"/>
                                        </p:tgtEl>
                                      </p:cBhvr>
                                    </p:animEffect>
                                  </p:childTnLst>
                                </p:cTn>
                              </p:par>
                            </p:childTnLst>
                          </p:cTn>
                        </p:par>
                        <p:par>
                          <p:cTn id="17" fill="hold">
                            <p:stCondLst>
                              <p:cond delay="2000"/>
                            </p:stCondLst>
                            <p:childTnLst>
                              <p:par>
                                <p:cTn id="18" presetID="30" presetClass="entr" presetSubtype="0" fill="hold" nodeType="afterEffect">
                                  <p:stCondLst>
                                    <p:cond delay="0"/>
                                  </p:stCondLst>
                                  <p:childTnLst>
                                    <p:set>
                                      <p:cBhvr>
                                        <p:cTn id="19" dur="1" fill="hold">
                                          <p:stCondLst>
                                            <p:cond delay="0"/>
                                          </p:stCondLst>
                                        </p:cTn>
                                        <p:tgtEl>
                                          <p:spTgt spid="187"/>
                                        </p:tgtEl>
                                        <p:attrNameLst>
                                          <p:attrName>style.visibility</p:attrName>
                                        </p:attrNameLst>
                                      </p:cBhvr>
                                      <p:to>
                                        <p:strVal val="visible"/>
                                      </p:to>
                                    </p:set>
                                    <p:animEffect transition="in" filter="fade">
                                      <p:cBhvr>
                                        <p:cTn id="20" dur="800" decel="100000"/>
                                        <p:tgtEl>
                                          <p:spTgt spid="187"/>
                                        </p:tgtEl>
                                      </p:cBhvr>
                                    </p:animEffect>
                                    <p:anim calcmode="lin" valueType="num">
                                      <p:cBhvr>
                                        <p:cTn id="21" dur="800" decel="100000" fill="hold"/>
                                        <p:tgtEl>
                                          <p:spTgt spid="187"/>
                                        </p:tgtEl>
                                        <p:attrNameLst>
                                          <p:attrName>style.rotation</p:attrName>
                                        </p:attrNameLst>
                                      </p:cBhvr>
                                      <p:tavLst>
                                        <p:tav tm="0">
                                          <p:val>
                                            <p:fltVal val="-90"/>
                                          </p:val>
                                        </p:tav>
                                        <p:tav tm="100000">
                                          <p:val>
                                            <p:fltVal val="0"/>
                                          </p:val>
                                        </p:tav>
                                      </p:tavLst>
                                    </p:anim>
                                    <p:anim calcmode="lin" valueType="num">
                                      <p:cBhvr>
                                        <p:cTn id="22" dur="800" decel="100000" fill="hold"/>
                                        <p:tgtEl>
                                          <p:spTgt spid="187"/>
                                        </p:tgtEl>
                                        <p:attrNameLst>
                                          <p:attrName>ppt_x</p:attrName>
                                        </p:attrNameLst>
                                      </p:cBhvr>
                                      <p:tavLst>
                                        <p:tav tm="0">
                                          <p:val>
                                            <p:strVal val="#ppt_x+0.4"/>
                                          </p:val>
                                        </p:tav>
                                        <p:tav tm="100000">
                                          <p:val>
                                            <p:strVal val="#ppt_x-0.05"/>
                                          </p:val>
                                        </p:tav>
                                      </p:tavLst>
                                    </p:anim>
                                    <p:anim calcmode="lin" valueType="num">
                                      <p:cBhvr>
                                        <p:cTn id="23" dur="800" decel="100000" fill="hold"/>
                                        <p:tgtEl>
                                          <p:spTgt spid="187"/>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87"/>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87"/>
                                        </p:tgtEl>
                                        <p:attrNameLst>
                                          <p:attrName>ppt_y</p:attrName>
                                        </p:attrNameLst>
                                      </p:cBhvr>
                                      <p:tavLst>
                                        <p:tav tm="0">
                                          <p:val>
                                            <p:strVal val="#ppt_y+0.1"/>
                                          </p:val>
                                        </p:tav>
                                        <p:tav tm="100000">
                                          <p:val>
                                            <p:strVal val="#ppt_y"/>
                                          </p:val>
                                        </p:tav>
                                      </p:tavLst>
                                    </p:anim>
                                  </p:childTnLst>
                                </p:cTn>
                              </p:par>
                            </p:childTnLst>
                          </p:cTn>
                        </p:par>
                        <p:par>
                          <p:cTn id="26" fill="hold">
                            <p:stCondLst>
                              <p:cond delay="3000"/>
                            </p:stCondLst>
                            <p:childTnLst>
                              <p:par>
                                <p:cTn id="27" presetID="17" presetClass="entr" presetSubtype="10" fill="hold" nodeType="afterEffect">
                                  <p:stCondLst>
                                    <p:cond delay="0"/>
                                  </p:stCondLst>
                                  <p:childTnLst>
                                    <p:set>
                                      <p:cBhvr>
                                        <p:cTn id="28" dur="1" fill="hold">
                                          <p:stCondLst>
                                            <p:cond delay="0"/>
                                          </p:stCondLst>
                                        </p:cTn>
                                        <p:tgtEl>
                                          <p:spTgt spid="1150"/>
                                        </p:tgtEl>
                                        <p:attrNameLst>
                                          <p:attrName>style.visibility</p:attrName>
                                        </p:attrNameLst>
                                      </p:cBhvr>
                                      <p:to>
                                        <p:strVal val="visible"/>
                                      </p:to>
                                    </p:set>
                                    <p:anim calcmode="lin" valueType="num">
                                      <p:cBhvr>
                                        <p:cTn id="29" dur="500" fill="hold"/>
                                        <p:tgtEl>
                                          <p:spTgt spid="1150"/>
                                        </p:tgtEl>
                                        <p:attrNameLst>
                                          <p:attrName>ppt_w</p:attrName>
                                        </p:attrNameLst>
                                      </p:cBhvr>
                                      <p:tavLst>
                                        <p:tav tm="0">
                                          <p:val>
                                            <p:fltVal val="0"/>
                                          </p:val>
                                        </p:tav>
                                        <p:tav tm="100000">
                                          <p:val>
                                            <p:strVal val="#ppt_w"/>
                                          </p:val>
                                        </p:tav>
                                      </p:tavLst>
                                    </p:anim>
                                    <p:anim calcmode="lin" valueType="num">
                                      <p:cBhvr>
                                        <p:cTn id="30" dur="500" fill="hold"/>
                                        <p:tgtEl>
                                          <p:spTgt spid="1150"/>
                                        </p:tgtEl>
                                        <p:attrNameLst>
                                          <p:attrName>ppt_h</p:attrName>
                                        </p:attrNameLst>
                                      </p:cBhvr>
                                      <p:tavLst>
                                        <p:tav tm="0">
                                          <p:val>
                                            <p:strVal val="#ppt_h"/>
                                          </p:val>
                                        </p:tav>
                                        <p:tav tm="100000">
                                          <p:val>
                                            <p:strVal val="#ppt_h"/>
                                          </p:val>
                                        </p:tav>
                                      </p:tavLst>
                                    </p:anim>
                                  </p:childTnLst>
                                </p:cTn>
                              </p:par>
                            </p:childTnLst>
                          </p:cTn>
                        </p:par>
                        <p:par>
                          <p:cTn id="31" fill="hold">
                            <p:stCondLst>
                              <p:cond delay="3500"/>
                            </p:stCondLst>
                            <p:childTnLst>
                              <p:par>
                                <p:cTn id="32" presetID="25" presetClass="entr" presetSubtype="0" fill="hold" nodeType="afterEffect">
                                  <p:stCondLst>
                                    <p:cond delay="0"/>
                                  </p:stCondLst>
                                  <p:childTnLst>
                                    <p:set>
                                      <p:cBhvr>
                                        <p:cTn id="33" dur="1" fill="hold">
                                          <p:stCondLst>
                                            <p:cond delay="0"/>
                                          </p:stCondLst>
                                        </p:cTn>
                                        <p:tgtEl>
                                          <p:spTgt spid="186"/>
                                        </p:tgtEl>
                                        <p:attrNameLst>
                                          <p:attrName>style.visibility</p:attrName>
                                        </p:attrNameLst>
                                      </p:cBhvr>
                                      <p:to>
                                        <p:strVal val="visible"/>
                                      </p:to>
                                    </p:set>
                                    <p:anim calcmode="lin" valueType="num">
                                      <p:cBhvr>
                                        <p:cTn id="34" dur="500" decel="50000" fill="hold">
                                          <p:stCondLst>
                                            <p:cond delay="0"/>
                                          </p:stCondLst>
                                        </p:cTn>
                                        <p:tgtEl>
                                          <p:spTgt spid="186"/>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86"/>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86"/>
                                        </p:tgtEl>
                                        <p:attrNameLst>
                                          <p:attrName>ppt_w</p:attrName>
                                        </p:attrNameLst>
                                      </p:cBhvr>
                                      <p:tavLst>
                                        <p:tav tm="0">
                                          <p:val>
                                            <p:strVal val="#ppt_w*.05"/>
                                          </p:val>
                                        </p:tav>
                                        <p:tav tm="100000">
                                          <p:val>
                                            <p:strVal val="#ppt_w"/>
                                          </p:val>
                                        </p:tav>
                                      </p:tavLst>
                                    </p:anim>
                                    <p:anim calcmode="lin" valueType="num">
                                      <p:cBhvr>
                                        <p:cTn id="37" dur="1000" fill="hold"/>
                                        <p:tgtEl>
                                          <p:spTgt spid="186"/>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86"/>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86"/>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86"/>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AMU.jpg"/>
          <p:cNvPicPr>
            <a:picLocks noChangeAspect="1"/>
          </p:cNvPicPr>
          <p:nvPr/>
        </p:nvPicPr>
        <p:blipFill>
          <a:blip r:embed="rId3" cstate="print"/>
          <a:stretch>
            <a:fillRect/>
          </a:stretch>
        </p:blipFill>
        <p:spPr>
          <a:xfrm>
            <a:off x="4550323" y="0"/>
            <a:ext cx="4593677" cy="3048000"/>
          </a:xfrm>
          <a:prstGeom prst="rect">
            <a:avLst/>
          </a:prstGeom>
        </p:spPr>
      </p:pic>
      <p:pic>
        <p:nvPicPr>
          <p:cNvPr id="23" name="Picture 22" descr="Texas Tech.jpg"/>
          <p:cNvPicPr>
            <a:picLocks noChangeAspect="1"/>
          </p:cNvPicPr>
          <p:nvPr/>
        </p:nvPicPr>
        <p:blipFill>
          <a:blip r:embed="rId4" cstate="print"/>
          <a:stretch>
            <a:fillRect/>
          </a:stretch>
        </p:blipFill>
        <p:spPr>
          <a:xfrm>
            <a:off x="0" y="0"/>
            <a:ext cx="4572001" cy="3048000"/>
          </a:xfrm>
          <a:prstGeom prst="rect">
            <a:avLst/>
          </a:prstGeom>
        </p:spPr>
      </p:pic>
      <p:pic>
        <p:nvPicPr>
          <p:cNvPr id="26" name="Picture 25" descr="UT.jpg"/>
          <p:cNvPicPr>
            <a:picLocks noChangeAspect="1"/>
          </p:cNvPicPr>
          <p:nvPr/>
        </p:nvPicPr>
        <p:blipFill>
          <a:blip r:embed="rId5" cstate="print"/>
          <a:stretch>
            <a:fillRect/>
          </a:stretch>
        </p:blipFill>
        <p:spPr>
          <a:xfrm>
            <a:off x="4572000" y="3048000"/>
            <a:ext cx="4572000" cy="3048000"/>
          </a:xfrm>
          <a:prstGeom prst="rect">
            <a:avLst/>
          </a:prstGeom>
        </p:spPr>
      </p:pic>
      <p:pic>
        <p:nvPicPr>
          <p:cNvPr id="28" name="Picture 27" descr="Baylor.jpg"/>
          <p:cNvPicPr>
            <a:picLocks noChangeAspect="1"/>
          </p:cNvPicPr>
          <p:nvPr/>
        </p:nvPicPr>
        <p:blipFill>
          <a:blip r:embed="rId6" cstate="print"/>
          <a:stretch>
            <a:fillRect/>
          </a:stretch>
        </p:blipFill>
        <p:spPr>
          <a:xfrm>
            <a:off x="0" y="3048000"/>
            <a:ext cx="4572000" cy="3048000"/>
          </a:xfrm>
          <a:prstGeom prst="rect">
            <a:avLst/>
          </a:prstGeom>
        </p:spPr>
      </p:pic>
      <p:sp>
        <p:nvSpPr>
          <p:cNvPr id="12" name="Title 5"/>
          <p:cNvSpPr>
            <a:spLocks noGrp="1"/>
          </p:cNvSpPr>
          <p:nvPr>
            <p:ph type="title"/>
          </p:nvPr>
        </p:nvSpPr>
        <p:spPr>
          <a:xfrm>
            <a:off x="0" y="0"/>
            <a:ext cx="9144000" cy="6019800"/>
          </a:xfrm>
          <a:solidFill>
            <a:srgbClr val="000000">
              <a:alpha val="20000"/>
            </a:srgbClr>
          </a:solidFill>
        </p:spPr>
        <p:txBody>
          <a:bodyPr/>
          <a:lstStyle/>
          <a:p>
            <a:pPr algn="ctr"/>
            <a:r>
              <a:rPr lang="en-US" sz="8000" b="1" dirty="0">
                <a:solidFill>
                  <a:schemeClr val="bg1"/>
                </a:solidFill>
              </a:rPr>
              <a:t>Which college </a:t>
            </a:r>
            <a:br>
              <a:rPr lang="en-US" sz="8000" b="1" dirty="0">
                <a:solidFill>
                  <a:schemeClr val="bg1"/>
                </a:solidFill>
              </a:rPr>
            </a:br>
            <a:r>
              <a:rPr lang="en-US" sz="8000" b="1" dirty="0">
                <a:solidFill>
                  <a:schemeClr val="bg1"/>
                </a:solidFill>
              </a:rPr>
              <a:t>is the </a:t>
            </a:r>
            <a:br>
              <a:rPr lang="en-US" sz="8000" b="1" dirty="0">
                <a:solidFill>
                  <a:schemeClr val="bg1"/>
                </a:solidFill>
              </a:rPr>
            </a:br>
            <a:r>
              <a:rPr lang="en-US" sz="8000" b="1" dirty="0">
                <a:solidFill>
                  <a:schemeClr val="bg1"/>
                </a:solidFill>
              </a:rPr>
              <a:t>right college?</a:t>
            </a:r>
          </a:p>
        </p:txBody>
      </p:sp>
      <p:sp>
        <p:nvSpPr>
          <p:cNvPr id="13" name="Slide Number Placeholder 12"/>
          <p:cNvSpPr>
            <a:spLocks noGrp="1"/>
          </p:cNvSpPr>
          <p:nvPr>
            <p:ph type="sldNum" sz="quarter" idx="12"/>
          </p:nvPr>
        </p:nvSpPr>
        <p:spPr/>
        <p:txBody>
          <a:bodyPr/>
          <a:lstStyle/>
          <a:p>
            <a:fld id="{05CC2038-037F-49B9-9D9B-D45FD2DC7F05}" type="slidenum">
              <a:rPr lang="en-US" smtClean="0"/>
              <a:pPr/>
              <a:t>24</a:t>
            </a:fld>
            <a:endParaRPr lang="en-US" dirty="0"/>
          </a:p>
        </p:txBody>
      </p:sp>
      <p:sp>
        <p:nvSpPr>
          <p:cNvPr id="14" name="Footer Placeholder 13"/>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strVal val="#ppt_w*0.70"/>
                                          </p:val>
                                        </p:tav>
                                        <p:tav tm="100000">
                                          <p:val>
                                            <p:strVal val="#ppt_w"/>
                                          </p:val>
                                        </p:tav>
                                      </p:tavLst>
                                    </p:anim>
                                    <p:anim calcmode="lin" valueType="num">
                                      <p:cBhvr>
                                        <p:cTn id="14" dur="1000" fill="hold"/>
                                        <p:tgtEl>
                                          <p:spTgt spid="26"/>
                                        </p:tgtEl>
                                        <p:attrNameLst>
                                          <p:attrName>ppt_h</p:attrName>
                                        </p:attrNameLst>
                                      </p:cBhvr>
                                      <p:tavLst>
                                        <p:tav tm="0">
                                          <p:val>
                                            <p:strVal val="#ppt_h"/>
                                          </p:val>
                                        </p:tav>
                                        <p:tav tm="100000">
                                          <p:val>
                                            <p:strVal val="#ppt_h"/>
                                          </p:val>
                                        </p:tav>
                                      </p:tavLst>
                                    </p:anim>
                                    <p:animEffect transition="in" filter="fade">
                                      <p:cBhvr>
                                        <p:cTn id="15" dur="1000"/>
                                        <p:tgtEl>
                                          <p:spTgt spid="26"/>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0.70"/>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1000" fill="hold"/>
                                        <p:tgtEl>
                                          <p:spTgt spid="28"/>
                                        </p:tgtEl>
                                        <p:attrNameLst>
                                          <p:attrName>ppt_w</p:attrName>
                                        </p:attrNameLst>
                                      </p:cBhvr>
                                      <p:tavLst>
                                        <p:tav tm="0">
                                          <p:val>
                                            <p:strVal val="#ppt_w*0.70"/>
                                          </p:val>
                                        </p:tav>
                                        <p:tav tm="100000">
                                          <p:val>
                                            <p:strVal val="#ppt_w"/>
                                          </p:val>
                                        </p:tav>
                                      </p:tavLst>
                                    </p:anim>
                                    <p:anim calcmode="lin" valueType="num">
                                      <p:cBhvr>
                                        <p:cTn id="26" dur="1000" fill="hold"/>
                                        <p:tgtEl>
                                          <p:spTgt spid="28"/>
                                        </p:tgtEl>
                                        <p:attrNameLst>
                                          <p:attrName>ppt_h</p:attrName>
                                        </p:attrNameLst>
                                      </p:cBhvr>
                                      <p:tavLst>
                                        <p:tav tm="0">
                                          <p:val>
                                            <p:strVal val="#ppt_h"/>
                                          </p:val>
                                        </p:tav>
                                        <p:tav tm="100000">
                                          <p:val>
                                            <p:strVal val="#ppt_h"/>
                                          </p:val>
                                        </p:tav>
                                      </p:tavLst>
                                    </p:anim>
                                    <p:animEffect transition="in" filter="fade">
                                      <p:cBhvr>
                                        <p:cTn id="27" dur="1000"/>
                                        <p:tgtEl>
                                          <p:spTgt spid="28"/>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strVal val="#ppt_w*0.70"/>
                                          </p:val>
                                        </p:tav>
                                        <p:tav tm="100000">
                                          <p:val>
                                            <p:strVal val="#ppt_w"/>
                                          </p:val>
                                        </p:tav>
                                      </p:tavLst>
                                    </p:anim>
                                    <p:anim calcmode="lin" valueType="num">
                                      <p:cBhvr>
                                        <p:cTn id="32" dur="1000" fill="hold"/>
                                        <p:tgtEl>
                                          <p:spTgt spid="12"/>
                                        </p:tgtEl>
                                        <p:attrNameLst>
                                          <p:attrName>ppt_h</p:attrName>
                                        </p:attrNameLst>
                                      </p:cBhvr>
                                      <p:tavLst>
                                        <p:tav tm="0">
                                          <p:val>
                                            <p:strVal val="#ppt_h"/>
                                          </p:val>
                                        </p:tav>
                                        <p:tav tm="100000">
                                          <p:val>
                                            <p:strVal val="#ppt_h"/>
                                          </p:val>
                                        </p:tav>
                                      </p:tavLst>
                                    </p:anim>
                                    <p:animEffect transition="in" filter="fade">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select a college?</a:t>
            </a:r>
          </a:p>
        </p:txBody>
      </p:sp>
      <p:sp>
        <p:nvSpPr>
          <p:cNvPr id="3" name="Content Placeholder 2"/>
          <p:cNvSpPr>
            <a:spLocks noGrp="1"/>
          </p:cNvSpPr>
          <p:nvPr>
            <p:ph idx="1"/>
          </p:nvPr>
        </p:nvSpPr>
        <p:spPr/>
        <p:txBody>
          <a:bodyPr/>
          <a:lstStyle/>
          <a:p>
            <a:r>
              <a:rPr lang="en-US" dirty="0"/>
              <a:t>Talk to counselors, teachers, family, and friends about programs and schools that match your interests</a:t>
            </a:r>
          </a:p>
          <a:p>
            <a:r>
              <a:rPr lang="en-US" dirty="0"/>
              <a:t>Talk to people who have graduated from your school and have gone on to postsecondary study</a:t>
            </a:r>
          </a:p>
        </p:txBody>
      </p:sp>
      <p:sp>
        <p:nvSpPr>
          <p:cNvPr id="8" name="Slide Number Placeholder 7"/>
          <p:cNvSpPr>
            <a:spLocks noGrp="1"/>
          </p:cNvSpPr>
          <p:nvPr>
            <p:ph type="sldNum" sz="quarter" idx="12"/>
          </p:nvPr>
        </p:nvSpPr>
        <p:spPr/>
        <p:txBody>
          <a:bodyPr/>
          <a:lstStyle/>
          <a:p>
            <a:fld id="{05CC2038-037F-49B9-9D9B-D45FD2DC7F05}" type="slidenum">
              <a:rPr lang="en-US" smtClean="0"/>
              <a:pPr/>
              <a:t>25</a:t>
            </a:fld>
            <a:endParaRPr lang="en-US" dirty="0"/>
          </a:p>
        </p:txBody>
      </p:sp>
      <p:sp>
        <p:nvSpPr>
          <p:cNvPr id="9" name="Footer Placeholder 8"/>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select a college?</a:t>
            </a:r>
          </a:p>
        </p:txBody>
      </p:sp>
      <p:sp>
        <p:nvSpPr>
          <p:cNvPr id="3" name="Content Placeholder 2"/>
          <p:cNvSpPr>
            <a:spLocks noGrp="1"/>
          </p:cNvSpPr>
          <p:nvPr>
            <p:ph idx="1"/>
          </p:nvPr>
        </p:nvSpPr>
        <p:spPr/>
        <p:txBody>
          <a:bodyPr/>
          <a:lstStyle/>
          <a:p>
            <a:r>
              <a:rPr lang="en-US" dirty="0"/>
              <a:t>Explore programs at several potential institutions to determine if they match career interests and goals.</a:t>
            </a:r>
          </a:p>
          <a:p>
            <a:r>
              <a:rPr lang="en-US" dirty="0"/>
              <a:t>Investigate the college and arrange for a tour</a:t>
            </a:r>
          </a:p>
          <a:p>
            <a:pPr lvl="1"/>
            <a:r>
              <a:rPr lang="en-US" dirty="0"/>
              <a:t>Admission requirements.</a:t>
            </a:r>
          </a:p>
          <a:p>
            <a:pPr lvl="1"/>
            <a:r>
              <a:rPr lang="en-US" dirty="0"/>
              <a:t>Available services and history of                            providing accommodations</a:t>
            </a:r>
          </a:p>
          <a:p>
            <a:pPr lvl="1"/>
            <a:r>
              <a:rPr lang="en-US" dirty="0"/>
              <a:t>“Climate” and setting</a:t>
            </a:r>
          </a:p>
        </p:txBody>
      </p:sp>
      <p:sp>
        <p:nvSpPr>
          <p:cNvPr id="8" name="Slide Number Placeholder 7"/>
          <p:cNvSpPr>
            <a:spLocks noGrp="1"/>
          </p:cNvSpPr>
          <p:nvPr>
            <p:ph type="sldNum" sz="quarter" idx="12"/>
          </p:nvPr>
        </p:nvSpPr>
        <p:spPr/>
        <p:txBody>
          <a:bodyPr/>
          <a:lstStyle/>
          <a:p>
            <a:fld id="{05CC2038-037F-49B9-9D9B-D45FD2DC7F05}" type="slidenum">
              <a:rPr lang="en-US" smtClean="0"/>
              <a:pPr/>
              <a:t>26</a:t>
            </a:fld>
            <a:endParaRPr lang="en-US" dirty="0"/>
          </a:p>
        </p:txBody>
      </p:sp>
      <p:sp>
        <p:nvSpPr>
          <p:cNvPr id="9" name="Footer Placeholder 8"/>
          <p:cNvSpPr>
            <a:spLocks noGrp="1"/>
          </p:cNvSpPr>
          <p:nvPr>
            <p:ph type="ftr" sz="quarter" idx="11"/>
          </p:nvPr>
        </p:nvSpPr>
        <p:spPr/>
        <p:txBody>
          <a:bodyPr/>
          <a:lstStyle/>
          <a:p>
            <a:r>
              <a:rPr lang="en-US"/>
              <a:t>Secondary Transition/Post-School Results Network</a:t>
            </a:r>
            <a:endParaRPr lang="en-US" dirty="0"/>
          </a:p>
        </p:txBody>
      </p:sp>
      <p:grpSp>
        <p:nvGrpSpPr>
          <p:cNvPr id="6" name="Group 5"/>
          <p:cNvGrpSpPr/>
          <p:nvPr/>
        </p:nvGrpSpPr>
        <p:grpSpPr>
          <a:xfrm rot="335231">
            <a:off x="6474563" y="4120939"/>
            <a:ext cx="1769570" cy="1601623"/>
            <a:chOff x="6432087" y="2563443"/>
            <a:chExt cx="2183260" cy="1778115"/>
          </a:xfrm>
        </p:grpSpPr>
        <p:pic>
          <p:nvPicPr>
            <p:cNvPr id="7" name="Picture 4" descr="dd00200_"/>
            <p:cNvPicPr>
              <a:picLocks noChangeAspect="1" noChangeArrowheads="1"/>
            </p:cNvPicPr>
            <p:nvPr/>
          </p:nvPicPr>
          <p:blipFill>
            <a:blip r:embed="rId3" cstate="print"/>
            <a:srcRect/>
            <a:stretch>
              <a:fillRect/>
            </a:stretch>
          </p:blipFill>
          <p:spPr bwMode="auto">
            <a:xfrm rot="156783">
              <a:off x="6432087" y="2563443"/>
              <a:ext cx="2183260" cy="1778115"/>
            </a:xfrm>
            <a:prstGeom prst="rect">
              <a:avLst/>
            </a:prstGeom>
            <a:noFill/>
          </p:spPr>
        </p:pic>
        <p:sp>
          <p:nvSpPr>
            <p:cNvPr id="10" name="Rectangle 9"/>
            <p:cNvSpPr/>
            <p:nvPr/>
          </p:nvSpPr>
          <p:spPr>
            <a:xfrm rot="251236">
              <a:off x="6719280" y="3482159"/>
              <a:ext cx="1471755" cy="428491"/>
            </a:xfrm>
            <a:prstGeom prst="rect">
              <a:avLst/>
            </a:prstGeom>
            <a:noFill/>
          </p:spPr>
          <p:txBody>
            <a:bodyPr wrap="none" lIns="91440" tIns="45720" rIns="91440" bIns="45720">
              <a:prstTxWarp prst="textPlain">
                <a:avLst/>
              </a:prstTxWarp>
              <a:spAutoFit/>
            </a:bodyPr>
            <a:lstStyle/>
            <a:p>
              <a:pPr algn="ct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Handout</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2" descr="C:\Users\SAR\AppData\Local\Microsoft\Windows\Temporary Internet Files\Content.IE5\XSIEVGGQ\MC900435248[1].png"/>
          <p:cNvPicPr>
            <a:picLocks noChangeAspect="1" noChangeArrowheads="1"/>
          </p:cNvPicPr>
          <p:nvPr/>
        </p:nvPicPr>
        <p:blipFill>
          <a:blip r:embed="rId3" cstate="print"/>
          <a:srcRect/>
          <a:stretch>
            <a:fillRect/>
          </a:stretch>
        </p:blipFill>
        <p:spPr bwMode="auto">
          <a:xfrm>
            <a:off x="0" y="0"/>
            <a:ext cx="9144000" cy="5715000"/>
          </a:xfrm>
          <a:prstGeom prst="rect">
            <a:avLst/>
          </a:prstGeom>
          <a:noFill/>
        </p:spPr>
      </p:pic>
      <p:sp>
        <p:nvSpPr>
          <p:cNvPr id="494594" name="Rectangle 2"/>
          <p:cNvSpPr>
            <a:spLocks noGrp="1" noChangeArrowheads="1"/>
          </p:cNvSpPr>
          <p:nvPr>
            <p:ph type="title"/>
          </p:nvPr>
        </p:nvSpPr>
        <p:spPr>
          <a:xfrm>
            <a:off x="381000" y="304800"/>
            <a:ext cx="8382000" cy="4779818"/>
          </a:xfrm>
        </p:spPr>
        <p:txBody>
          <a:bodyPr/>
          <a:lstStyle/>
          <a:p>
            <a:pPr algn="l"/>
            <a:r>
              <a:rPr lang="en-US" sz="8800" dirty="0">
                <a:solidFill>
                  <a:schemeClr val="tx1"/>
                </a:solidFill>
              </a:rPr>
              <a:t>		  College </a:t>
            </a:r>
            <a:br>
              <a:rPr lang="en-US" sz="8800" dirty="0">
                <a:solidFill>
                  <a:schemeClr val="tx1"/>
                </a:solidFill>
              </a:rPr>
            </a:br>
            <a:r>
              <a:rPr lang="en-US" sz="8800" dirty="0">
                <a:solidFill>
                  <a:schemeClr val="tx1"/>
                </a:solidFill>
              </a:rPr>
              <a:t>			Lingo</a:t>
            </a:r>
          </a:p>
        </p:txBody>
      </p:sp>
      <p:grpSp>
        <p:nvGrpSpPr>
          <p:cNvPr id="14" name="Group 13"/>
          <p:cNvGrpSpPr/>
          <p:nvPr/>
        </p:nvGrpSpPr>
        <p:grpSpPr>
          <a:xfrm rot="20871963">
            <a:off x="691617" y="2986293"/>
            <a:ext cx="1949913" cy="1779957"/>
            <a:chOff x="6432087" y="2563443"/>
            <a:chExt cx="2183260" cy="1778115"/>
          </a:xfrm>
        </p:grpSpPr>
        <p:pic>
          <p:nvPicPr>
            <p:cNvPr id="15" name="Picture 4" descr="dd00200_"/>
            <p:cNvPicPr>
              <a:picLocks noChangeAspect="1" noChangeArrowheads="1"/>
            </p:cNvPicPr>
            <p:nvPr/>
          </p:nvPicPr>
          <p:blipFill>
            <a:blip r:embed="rId4" cstate="print"/>
            <a:srcRect/>
            <a:stretch>
              <a:fillRect/>
            </a:stretch>
          </p:blipFill>
          <p:spPr bwMode="auto">
            <a:xfrm rot="156783">
              <a:off x="6432087" y="2563443"/>
              <a:ext cx="2183260" cy="1778115"/>
            </a:xfrm>
            <a:prstGeom prst="rect">
              <a:avLst/>
            </a:prstGeom>
            <a:noFill/>
          </p:spPr>
        </p:pic>
        <p:sp>
          <p:nvSpPr>
            <p:cNvPr id="16" name="Rectangle 15"/>
            <p:cNvSpPr/>
            <p:nvPr/>
          </p:nvSpPr>
          <p:spPr>
            <a:xfrm rot="251236">
              <a:off x="6719280" y="3482159"/>
              <a:ext cx="1471755" cy="428491"/>
            </a:xfrm>
            <a:prstGeom prst="rect">
              <a:avLst/>
            </a:prstGeom>
            <a:noFill/>
          </p:spPr>
          <p:txBody>
            <a:bodyPr wrap="none" lIns="91440" tIns="45720" rIns="91440" bIns="45720">
              <a:prstTxWarp prst="textPlain">
                <a:avLst/>
              </a:prstTxWarp>
              <a:spAutoFit/>
            </a:bodyPr>
            <a:lstStyle/>
            <a:p>
              <a:pPr algn="ct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Handout</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grpSp>
      <p:sp>
        <p:nvSpPr>
          <p:cNvPr id="11" name="Slide Number Placeholder 10"/>
          <p:cNvSpPr>
            <a:spLocks noGrp="1"/>
          </p:cNvSpPr>
          <p:nvPr>
            <p:ph type="sldNum" sz="quarter" idx="12"/>
          </p:nvPr>
        </p:nvSpPr>
        <p:spPr/>
        <p:txBody>
          <a:bodyPr/>
          <a:lstStyle/>
          <a:p>
            <a:fld id="{05CC2038-037F-49B9-9D9B-D45FD2DC7F05}" type="slidenum">
              <a:rPr lang="en-US" smtClean="0"/>
              <a:pPr/>
              <a:t>27</a:t>
            </a:fld>
            <a:endParaRPr lang="en-US" dirty="0"/>
          </a:p>
        </p:txBody>
      </p:sp>
      <p:sp>
        <p:nvSpPr>
          <p:cNvPr id="12" name="Footer Placeholder 11"/>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lstStyle/>
          <a:p>
            <a:r>
              <a:rPr lang="en-US" sz="3200" i="1" dirty="0"/>
              <a:t>Higher Education</a:t>
            </a:r>
            <a:br>
              <a:rPr lang="en-US" dirty="0"/>
            </a:br>
            <a:r>
              <a:rPr lang="en-US" dirty="0"/>
              <a:t>Universities and Colleges</a:t>
            </a:r>
          </a:p>
        </p:txBody>
      </p:sp>
      <p:sp>
        <p:nvSpPr>
          <p:cNvPr id="576515" name="Rectangle 3"/>
          <p:cNvSpPr>
            <a:spLocks noGrp="1" noChangeArrowheads="1"/>
          </p:cNvSpPr>
          <p:nvPr>
            <p:ph idx="1"/>
          </p:nvPr>
        </p:nvSpPr>
        <p:spPr>
          <a:xfrm>
            <a:off x="381000" y="1752600"/>
            <a:ext cx="8382000" cy="1828800"/>
          </a:xfrm>
        </p:spPr>
        <p:txBody>
          <a:bodyPr/>
          <a:lstStyle/>
          <a:p>
            <a:r>
              <a:rPr lang="en-US" b="1" dirty="0"/>
              <a:t>Undergraduate programs</a:t>
            </a:r>
          </a:p>
          <a:p>
            <a:pPr lvl="1"/>
            <a:r>
              <a:rPr lang="en-US" dirty="0"/>
              <a:t>Associates degree – typically 2 years of study</a:t>
            </a:r>
          </a:p>
          <a:p>
            <a:pPr lvl="1"/>
            <a:r>
              <a:rPr lang="en-US" dirty="0"/>
              <a:t>Bachelor‘s degrees – typically 4 years of study</a:t>
            </a:r>
          </a:p>
        </p:txBody>
      </p:sp>
      <p:sp>
        <p:nvSpPr>
          <p:cNvPr id="7" name="Content Placeholder 6"/>
          <p:cNvSpPr>
            <a:spLocks noGrp="1"/>
          </p:cNvSpPr>
          <p:nvPr>
            <p:ph idx="13"/>
          </p:nvPr>
        </p:nvSpPr>
        <p:spPr>
          <a:xfrm>
            <a:off x="381000" y="3581400"/>
            <a:ext cx="8382000" cy="2438400"/>
          </a:xfrm>
        </p:spPr>
        <p:txBody>
          <a:bodyPr/>
          <a:lstStyle/>
          <a:p>
            <a:r>
              <a:rPr lang="en-US" b="1" dirty="0"/>
              <a:t>Graduate programs</a:t>
            </a:r>
          </a:p>
          <a:p>
            <a:pPr lvl="1"/>
            <a:r>
              <a:rPr lang="en-US" dirty="0"/>
              <a:t>Master's degrees – typically 2 years of study beyond Bachelor's degree</a:t>
            </a:r>
          </a:p>
          <a:p>
            <a:pPr lvl="1"/>
            <a:r>
              <a:rPr lang="en-US" dirty="0"/>
              <a:t>Doctoral degree – may require 5 – 10 years to complete beyond Master's degree</a:t>
            </a:r>
          </a:p>
        </p:txBody>
      </p:sp>
      <p:sp>
        <p:nvSpPr>
          <p:cNvPr id="9" name="Slide Number Placeholder 8"/>
          <p:cNvSpPr>
            <a:spLocks noGrp="1"/>
          </p:cNvSpPr>
          <p:nvPr>
            <p:ph type="sldNum" sz="quarter" idx="12"/>
          </p:nvPr>
        </p:nvSpPr>
        <p:spPr/>
        <p:txBody>
          <a:bodyPr/>
          <a:lstStyle/>
          <a:p>
            <a:fld id="{05CC2038-037F-49B9-9D9B-D45FD2DC7F05}" type="slidenum">
              <a:rPr lang="en-US" smtClean="0"/>
              <a:pPr/>
              <a:t>28</a:t>
            </a:fld>
            <a:endParaRPr lang="en-US" dirty="0"/>
          </a:p>
        </p:txBody>
      </p:sp>
      <p:sp>
        <p:nvSpPr>
          <p:cNvPr id="10" name="Footer Placeholder 9"/>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6515">
                                            <p:txEl>
                                              <p:pRg st="0" end="0"/>
                                            </p:txEl>
                                          </p:spTgt>
                                        </p:tgtEl>
                                        <p:attrNameLst>
                                          <p:attrName>style.visibility</p:attrName>
                                        </p:attrNameLst>
                                      </p:cBhvr>
                                      <p:to>
                                        <p:strVal val="visible"/>
                                      </p:to>
                                    </p:set>
                                    <p:anim calcmode="lin" valueType="num">
                                      <p:cBhvr additive="base">
                                        <p:cTn id="7" dur="500" fill="hold"/>
                                        <p:tgtEl>
                                          <p:spTgt spid="5765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65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76515">
                                            <p:txEl>
                                              <p:pRg st="1" end="1"/>
                                            </p:txEl>
                                          </p:spTgt>
                                        </p:tgtEl>
                                        <p:attrNameLst>
                                          <p:attrName>style.visibility</p:attrName>
                                        </p:attrNameLst>
                                      </p:cBhvr>
                                      <p:to>
                                        <p:strVal val="visible"/>
                                      </p:to>
                                    </p:set>
                                    <p:anim calcmode="lin" valueType="num">
                                      <p:cBhvr additive="base">
                                        <p:cTn id="11" dur="500" fill="hold"/>
                                        <p:tgtEl>
                                          <p:spTgt spid="57651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76515">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576515">
                                            <p:txEl>
                                              <p:pRg st="2" end="2"/>
                                            </p:txEl>
                                          </p:spTgt>
                                        </p:tgtEl>
                                        <p:attrNameLst>
                                          <p:attrName>style.visibility</p:attrName>
                                        </p:attrNameLst>
                                      </p:cBhvr>
                                      <p:to>
                                        <p:strVal val="visible"/>
                                      </p:to>
                                    </p:set>
                                    <p:anim calcmode="lin" valueType="num">
                                      <p:cBhvr additive="base">
                                        <p:cTn id="16" dur="500" fill="hold"/>
                                        <p:tgtEl>
                                          <p:spTgt spid="576515">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5765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additive="base">
                                        <p:cTn id="2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 calcmode="lin" valueType="num">
                                      <p:cBhvr additive="base">
                                        <p:cTn id="26"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additive="base">
                                        <p:cTn id="3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5" grpId="0" build="p"/>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lstStyle/>
          <a:p>
            <a:r>
              <a:rPr lang="en-US" sz="3200" i="1"/>
              <a:t>Higher Education </a:t>
            </a:r>
            <a:br>
              <a:rPr lang="en-US"/>
            </a:br>
            <a:r>
              <a:rPr lang="en-US"/>
              <a:t>Universities and Colleges</a:t>
            </a:r>
            <a:endParaRPr lang="en-US" dirty="0"/>
          </a:p>
        </p:txBody>
      </p:sp>
      <p:sp>
        <p:nvSpPr>
          <p:cNvPr id="576515" name="Rectangle 3"/>
          <p:cNvSpPr>
            <a:spLocks noGrp="1" noChangeArrowheads="1"/>
          </p:cNvSpPr>
          <p:nvPr>
            <p:ph idx="1"/>
          </p:nvPr>
        </p:nvSpPr>
        <p:spPr/>
        <p:txBody>
          <a:bodyPr/>
          <a:lstStyle/>
          <a:p>
            <a:r>
              <a:rPr lang="en-US" dirty="0"/>
              <a:t>Certifications may be part of or in addition to degree plan</a:t>
            </a:r>
          </a:p>
          <a:p>
            <a:r>
              <a:rPr lang="en-US" dirty="0"/>
              <a:t>Some courses may be completed at other institutions and transferred into degree plan</a:t>
            </a:r>
          </a:p>
          <a:p>
            <a:r>
              <a:rPr lang="en-US" dirty="0"/>
              <a:t>Entrance requirements</a:t>
            </a:r>
          </a:p>
          <a:p>
            <a:pPr lvl="1"/>
            <a:r>
              <a:rPr lang="en-US" sz="3200" dirty="0"/>
              <a:t>College entrance exams (SAT, ACT, etc.) </a:t>
            </a:r>
          </a:p>
          <a:p>
            <a:pPr lvl="1"/>
            <a:r>
              <a:rPr lang="en-US" sz="3200" dirty="0"/>
              <a:t>Specific high school grade point average</a:t>
            </a:r>
            <a:endParaRPr lang="en-US" dirty="0"/>
          </a:p>
        </p:txBody>
      </p:sp>
      <p:sp>
        <p:nvSpPr>
          <p:cNvPr id="8" name="Slide Number Placeholder 7"/>
          <p:cNvSpPr>
            <a:spLocks noGrp="1"/>
          </p:cNvSpPr>
          <p:nvPr>
            <p:ph type="sldNum" sz="quarter" idx="12"/>
          </p:nvPr>
        </p:nvSpPr>
        <p:spPr/>
        <p:txBody>
          <a:bodyPr/>
          <a:lstStyle/>
          <a:p>
            <a:fld id="{05CC2038-037F-49B9-9D9B-D45FD2DC7F05}" type="slidenum">
              <a:rPr lang="en-US" smtClean="0"/>
              <a:pPr/>
              <a:t>29</a:t>
            </a:fld>
            <a:endParaRPr lang="en-US" dirty="0"/>
          </a:p>
        </p:txBody>
      </p:sp>
      <p:sp>
        <p:nvSpPr>
          <p:cNvPr id="9" name="Footer Placeholder 8"/>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Agenda	</a:t>
            </a:r>
          </a:p>
        </p:txBody>
      </p:sp>
      <p:sp>
        <p:nvSpPr>
          <p:cNvPr id="7" name="Content Placeholder 6"/>
          <p:cNvSpPr>
            <a:spLocks noGrp="1"/>
          </p:cNvSpPr>
          <p:nvPr>
            <p:ph idx="1"/>
          </p:nvPr>
        </p:nvSpPr>
        <p:spPr/>
        <p:txBody>
          <a:bodyPr/>
          <a:lstStyle/>
          <a:p>
            <a:r>
              <a:rPr lang="en-US" dirty="0"/>
              <a:t>Why should I go to college?</a:t>
            </a:r>
          </a:p>
          <a:p>
            <a:r>
              <a:rPr lang="en-US" dirty="0"/>
              <a:t>How is college different from high school?</a:t>
            </a:r>
          </a:p>
          <a:p>
            <a:r>
              <a:rPr lang="en-US" dirty="0"/>
              <a:t>How do I decide if college is right for me?</a:t>
            </a:r>
          </a:p>
          <a:p>
            <a:pPr lvl="1"/>
            <a:r>
              <a:rPr lang="en-US" dirty="0"/>
              <a:t>Which college is the right college?</a:t>
            </a:r>
          </a:p>
          <a:p>
            <a:pPr lvl="1"/>
            <a:r>
              <a:rPr lang="en-US" dirty="0"/>
              <a:t>What should I do to prepare for college?</a:t>
            </a:r>
          </a:p>
          <a:p>
            <a:r>
              <a:rPr lang="en-US" dirty="0"/>
              <a:t>How do I pay for college?</a:t>
            </a:r>
          </a:p>
          <a:p>
            <a:r>
              <a:rPr lang="en-US" dirty="0"/>
              <a:t>Who can help me succeed in college</a:t>
            </a:r>
            <a:r>
              <a:rPr lang="en-US" sz="3600" dirty="0"/>
              <a:t>? </a:t>
            </a:r>
          </a:p>
        </p:txBody>
      </p:sp>
      <p:sp>
        <p:nvSpPr>
          <p:cNvPr id="11" name="Slide Number Placeholder 10"/>
          <p:cNvSpPr>
            <a:spLocks noGrp="1"/>
          </p:cNvSpPr>
          <p:nvPr>
            <p:ph type="sldNum" sz="quarter" idx="12"/>
          </p:nvPr>
        </p:nvSpPr>
        <p:spPr/>
        <p:txBody>
          <a:bodyPr/>
          <a:lstStyle/>
          <a:p>
            <a:fld id="{05CC2038-037F-49B9-9D9B-D45FD2DC7F05}" type="slidenum">
              <a:rPr lang="en-US" smtClean="0"/>
              <a:pPr/>
              <a:t>3</a:t>
            </a:fld>
            <a:endParaRPr lang="en-US" dirty="0"/>
          </a:p>
        </p:txBody>
      </p:sp>
      <p:sp>
        <p:nvSpPr>
          <p:cNvPr id="12" name="Footer Placeholder 11"/>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lstStyle/>
          <a:p>
            <a:r>
              <a:rPr lang="en-US" sz="3200" i="1"/>
              <a:t>Higher Education </a:t>
            </a:r>
            <a:br>
              <a:rPr lang="en-US" i="1"/>
            </a:br>
            <a:r>
              <a:rPr lang="en-US"/>
              <a:t>Community and Junior </a:t>
            </a:r>
            <a:r>
              <a:rPr lang="en-US" dirty="0"/>
              <a:t>Colleges</a:t>
            </a:r>
          </a:p>
        </p:txBody>
      </p:sp>
      <p:sp>
        <p:nvSpPr>
          <p:cNvPr id="576629" name="Rectangle 117"/>
          <p:cNvSpPr>
            <a:spLocks noGrp="1" noChangeArrowheads="1"/>
          </p:cNvSpPr>
          <p:nvPr>
            <p:ph type="body" idx="1"/>
          </p:nvPr>
        </p:nvSpPr>
        <p:spPr>
          <a:xfrm>
            <a:off x="457200" y="1752600"/>
            <a:ext cx="4040188" cy="609600"/>
          </a:xfrm>
          <a:ln>
            <a:solidFill>
              <a:schemeClr val="accent2">
                <a:lumMod val="75000"/>
              </a:schemeClr>
            </a:solidFill>
          </a:ln>
        </p:spPr>
        <p:txBody>
          <a:bodyPr/>
          <a:lstStyle/>
          <a:p>
            <a:r>
              <a:rPr lang="en-US" sz="3200" i="1" dirty="0"/>
              <a:t>Associate's degree</a:t>
            </a:r>
            <a:endParaRPr lang="en-US" sz="3200" dirty="0"/>
          </a:p>
        </p:txBody>
      </p:sp>
      <p:sp>
        <p:nvSpPr>
          <p:cNvPr id="11" name="Content Placeholder 10"/>
          <p:cNvSpPr>
            <a:spLocks noGrp="1"/>
          </p:cNvSpPr>
          <p:nvPr>
            <p:ph sz="half" idx="2"/>
          </p:nvPr>
        </p:nvSpPr>
        <p:spPr>
          <a:xfrm>
            <a:off x="457200" y="2438401"/>
            <a:ext cx="4040188" cy="3687762"/>
          </a:xfrm>
          <a:ln>
            <a:solidFill>
              <a:schemeClr val="accent2">
                <a:lumMod val="75000"/>
              </a:schemeClr>
            </a:solidFill>
          </a:ln>
        </p:spPr>
        <p:txBody>
          <a:bodyPr/>
          <a:lstStyle/>
          <a:p>
            <a:r>
              <a:rPr lang="en-US" dirty="0"/>
              <a:t>Typically 2 years of study</a:t>
            </a:r>
          </a:p>
          <a:p>
            <a:r>
              <a:rPr lang="en-US" dirty="0"/>
              <a:t>State/locally defined entrance exams </a:t>
            </a:r>
          </a:p>
          <a:p>
            <a:r>
              <a:rPr lang="en-US" dirty="0"/>
              <a:t>May incorporate certification courses into degree plan</a:t>
            </a:r>
          </a:p>
          <a:p>
            <a:r>
              <a:rPr lang="en-US" dirty="0"/>
              <a:t>Courses may apply towards completion of Bachelor's degree </a:t>
            </a:r>
            <a:endParaRPr lang="en-US" b="1" dirty="0"/>
          </a:p>
        </p:txBody>
      </p:sp>
      <p:sp>
        <p:nvSpPr>
          <p:cNvPr id="12" name="Text Placeholder 11"/>
          <p:cNvSpPr>
            <a:spLocks noGrp="1"/>
          </p:cNvSpPr>
          <p:nvPr>
            <p:ph type="body" sz="quarter" idx="3"/>
          </p:nvPr>
        </p:nvSpPr>
        <p:spPr>
          <a:xfrm>
            <a:off x="4645025" y="1752600"/>
            <a:ext cx="4041775" cy="609600"/>
          </a:xfrm>
          <a:ln>
            <a:solidFill>
              <a:schemeClr val="tx2">
                <a:lumMod val="50000"/>
              </a:schemeClr>
            </a:solidFill>
          </a:ln>
        </p:spPr>
        <p:txBody>
          <a:bodyPr/>
          <a:lstStyle/>
          <a:p>
            <a:r>
              <a:rPr lang="en-US" sz="3200" i="1" dirty="0"/>
              <a:t>Certificate program</a:t>
            </a:r>
            <a:endParaRPr lang="en-US" sz="3200" dirty="0"/>
          </a:p>
        </p:txBody>
      </p:sp>
      <p:sp>
        <p:nvSpPr>
          <p:cNvPr id="13" name="Content Placeholder 12"/>
          <p:cNvSpPr>
            <a:spLocks noGrp="1"/>
          </p:cNvSpPr>
          <p:nvPr>
            <p:ph sz="quarter" idx="4"/>
          </p:nvPr>
        </p:nvSpPr>
        <p:spPr>
          <a:xfrm>
            <a:off x="4645025" y="2438401"/>
            <a:ext cx="4041775" cy="3687762"/>
          </a:xfrm>
          <a:ln>
            <a:solidFill>
              <a:schemeClr val="tx2">
                <a:lumMod val="50000"/>
              </a:schemeClr>
            </a:solidFill>
          </a:ln>
        </p:spPr>
        <p:txBody>
          <a:bodyPr/>
          <a:lstStyle/>
          <a:p>
            <a:r>
              <a:rPr lang="en-US" b="1" i="1" dirty="0"/>
              <a:t>T</a:t>
            </a:r>
            <a:r>
              <a:rPr lang="en-US" dirty="0"/>
              <a:t>ypically 12-18 months of study</a:t>
            </a:r>
          </a:p>
          <a:p>
            <a:r>
              <a:rPr lang="en-US" dirty="0"/>
              <a:t>Locally defined entrance requirements </a:t>
            </a:r>
          </a:p>
          <a:p>
            <a:r>
              <a:rPr lang="en-US" dirty="0"/>
              <a:t>Provide certification for employment</a:t>
            </a:r>
          </a:p>
          <a:p>
            <a:r>
              <a:rPr lang="en-US" dirty="0"/>
              <a:t>Some courses may apply to other degrees</a:t>
            </a:r>
          </a:p>
        </p:txBody>
      </p:sp>
      <p:sp>
        <p:nvSpPr>
          <p:cNvPr id="9" name="Footer Placeholder 8"/>
          <p:cNvSpPr>
            <a:spLocks noGrp="1"/>
          </p:cNvSpPr>
          <p:nvPr>
            <p:ph type="ftr" sz="quarter" idx="11"/>
          </p:nvPr>
        </p:nvSpPr>
        <p:spPr/>
        <p:txBody>
          <a:bodyPr/>
          <a:lstStyle/>
          <a:p>
            <a:r>
              <a:rPr lang="en-US"/>
              <a:t>Secondary Transition/Post-School Results Network</a:t>
            </a:r>
            <a:endParaRPr lang="en-US" dirty="0"/>
          </a:p>
        </p:txBody>
      </p:sp>
      <p:sp>
        <p:nvSpPr>
          <p:cNvPr id="8" name="Slide Number Placeholder 7"/>
          <p:cNvSpPr>
            <a:spLocks noGrp="1"/>
          </p:cNvSpPr>
          <p:nvPr>
            <p:ph type="sldNum" sz="quarter" idx="12"/>
          </p:nvPr>
        </p:nvSpPr>
        <p:spPr/>
        <p:txBody>
          <a:bodyPr/>
          <a:lstStyle/>
          <a:p>
            <a:fld id="{05CC2038-037F-49B9-9D9B-D45FD2DC7F05}" type="slidenum">
              <a:rPr lang="en-US" smtClean="0"/>
              <a:pPr/>
              <a:t>30</a:t>
            </a:fld>
            <a:endParaRPr lang="en-US"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lstStyle/>
          <a:p>
            <a:r>
              <a:rPr lang="en-US" sz="3200" i="1" dirty="0"/>
              <a:t>Other Post-Secondary Options </a:t>
            </a:r>
            <a:br>
              <a:rPr lang="en-US" dirty="0"/>
            </a:br>
            <a:r>
              <a:rPr lang="en-US" dirty="0"/>
              <a:t>Trade and Technical Schools</a:t>
            </a:r>
          </a:p>
        </p:txBody>
      </p:sp>
      <p:sp>
        <p:nvSpPr>
          <p:cNvPr id="576515" name="Rectangle 3"/>
          <p:cNvSpPr>
            <a:spLocks noGrp="1" noChangeArrowheads="1"/>
          </p:cNvSpPr>
          <p:nvPr>
            <p:ph idx="1"/>
          </p:nvPr>
        </p:nvSpPr>
        <p:spPr/>
        <p:txBody>
          <a:bodyPr/>
          <a:lstStyle/>
          <a:p>
            <a:r>
              <a:rPr lang="en-US" dirty="0"/>
              <a:t>Locally defined entrance requirements </a:t>
            </a:r>
          </a:p>
          <a:p>
            <a:r>
              <a:rPr lang="en-US" dirty="0"/>
              <a:t>Focus on </a:t>
            </a:r>
            <a:r>
              <a:rPr lang="en-US" b="1" dirty="0"/>
              <a:t>certification</a:t>
            </a:r>
            <a:r>
              <a:rPr lang="en-US" dirty="0"/>
              <a:t> for a </a:t>
            </a:r>
            <a:r>
              <a:rPr lang="en-US" b="1" dirty="0"/>
              <a:t>specific occupation</a:t>
            </a:r>
          </a:p>
          <a:p>
            <a:pPr lvl="1"/>
            <a:r>
              <a:rPr lang="en-US" dirty="0"/>
              <a:t>Typically 12-18 months of study</a:t>
            </a:r>
          </a:p>
          <a:p>
            <a:pPr lvl="1"/>
            <a:r>
              <a:rPr lang="en-US" dirty="0"/>
              <a:t>May be partnered with an apprenticeship program or internship to provide hands-on experience </a:t>
            </a:r>
          </a:p>
          <a:p>
            <a:r>
              <a:rPr lang="en-US" dirty="0"/>
              <a:t>Some may offer coursework that will transfer to a degree program</a:t>
            </a:r>
          </a:p>
        </p:txBody>
      </p:sp>
      <p:sp>
        <p:nvSpPr>
          <p:cNvPr id="8" name="Slide Number Placeholder 7"/>
          <p:cNvSpPr>
            <a:spLocks noGrp="1"/>
          </p:cNvSpPr>
          <p:nvPr>
            <p:ph type="sldNum" sz="quarter" idx="12"/>
          </p:nvPr>
        </p:nvSpPr>
        <p:spPr/>
        <p:txBody>
          <a:bodyPr/>
          <a:lstStyle/>
          <a:p>
            <a:fld id="{05CC2038-037F-49B9-9D9B-D45FD2DC7F05}" type="slidenum">
              <a:rPr lang="en-US" smtClean="0"/>
              <a:pPr/>
              <a:t>31</a:t>
            </a:fld>
            <a:endParaRPr lang="en-US" dirty="0"/>
          </a:p>
        </p:txBody>
      </p:sp>
      <p:sp>
        <p:nvSpPr>
          <p:cNvPr id="9" name="Footer Placeholder 8"/>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afterEffect">
                                  <p:stCondLst>
                                    <p:cond delay="0"/>
                                  </p:stCondLst>
                                  <p:iterate type="lt">
                                    <p:tmPct val="4000"/>
                                  </p:iterate>
                                  <p:childTnLst>
                                    <p:set>
                                      <p:cBhvr override="childStyle">
                                        <p:cTn id="6" dur="500" fill="hold"/>
                                        <p:tgtEl>
                                          <p:spTgt spid="576515">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lstStyle/>
          <a:p>
            <a:r>
              <a:rPr lang="en-US" sz="3200" i="1" dirty="0"/>
              <a:t>Other Post-Secondary Options</a:t>
            </a:r>
            <a:br>
              <a:rPr lang="en-US" sz="3200" i="1" dirty="0"/>
            </a:br>
            <a:r>
              <a:rPr lang="en-US" dirty="0"/>
              <a:t>Online and Distance Learning</a:t>
            </a:r>
          </a:p>
        </p:txBody>
      </p:sp>
      <p:sp>
        <p:nvSpPr>
          <p:cNvPr id="576515" name="Rectangle 3"/>
          <p:cNvSpPr>
            <a:spLocks noGrp="1" noChangeArrowheads="1"/>
          </p:cNvSpPr>
          <p:nvPr>
            <p:ph idx="1"/>
          </p:nvPr>
        </p:nvSpPr>
        <p:spPr/>
        <p:txBody>
          <a:bodyPr/>
          <a:lstStyle/>
          <a:p>
            <a:r>
              <a:rPr lang="en-US" dirty="0"/>
              <a:t>Available options include stand-alone courses, professional certificates, and undergraduate, graduate and post-graduate degree programs</a:t>
            </a:r>
          </a:p>
          <a:p>
            <a:r>
              <a:rPr lang="en-US" dirty="0"/>
              <a:t>Allows students to participate in classes on their own terms</a:t>
            </a:r>
          </a:p>
          <a:p>
            <a:pPr lvl="1"/>
            <a:r>
              <a:rPr lang="en-US" dirty="0"/>
              <a:t>At home or anywhere with internet access</a:t>
            </a:r>
          </a:p>
          <a:p>
            <a:pPr lvl="1"/>
            <a:r>
              <a:rPr lang="en-US" dirty="0"/>
              <a:t>Individually defined schedule worked around other obligations (such as work, family, etc.)</a:t>
            </a:r>
          </a:p>
        </p:txBody>
      </p:sp>
      <p:sp>
        <p:nvSpPr>
          <p:cNvPr id="8" name="Slide Number Placeholder 7"/>
          <p:cNvSpPr>
            <a:spLocks noGrp="1"/>
          </p:cNvSpPr>
          <p:nvPr>
            <p:ph type="sldNum" sz="quarter" idx="12"/>
          </p:nvPr>
        </p:nvSpPr>
        <p:spPr/>
        <p:txBody>
          <a:bodyPr/>
          <a:lstStyle/>
          <a:p>
            <a:fld id="{05CC2038-037F-49B9-9D9B-D45FD2DC7F05}" type="slidenum">
              <a:rPr lang="en-US" smtClean="0"/>
              <a:pPr/>
              <a:t>32</a:t>
            </a:fld>
            <a:endParaRPr lang="en-US" dirty="0"/>
          </a:p>
        </p:txBody>
      </p:sp>
      <p:sp>
        <p:nvSpPr>
          <p:cNvPr id="9" name="Footer Placeholder 8"/>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mph" presetSubtype="3" nodeType="afterEffect">
                                  <p:stCondLst>
                                    <p:cond delay="0"/>
                                  </p:stCondLst>
                                  <p:childTnLst>
                                    <p:set>
                                      <p:cBhvr override="childStyle">
                                        <p:cTn id="6" dur="indefinite"/>
                                        <p:tgtEl>
                                          <p:spTgt spid="576515">
                                            <p:txEl>
                                              <p:pRg st="1" end="1"/>
                                            </p:txEl>
                                          </p:spTgt>
                                        </p:tgtEl>
                                        <p:attrNameLst>
                                          <p:attrName>style.fontStyle</p:attrName>
                                        </p:attrNameLst>
                                      </p:cBhvr>
                                      <p:to>
                                        <p:strVal val="italic"/>
                                      </p:to>
                                    </p:set>
                                    <p:set>
                                      <p:cBhvr override="childStyle">
                                        <p:cTn id="7" dur="indefinite"/>
                                        <p:tgtEl>
                                          <p:spTgt spid="576515">
                                            <p:txEl>
                                              <p:pRg st="1" end="1"/>
                                            </p:txEl>
                                          </p:spTgt>
                                        </p:tgtEl>
                                        <p:attrNameLst>
                                          <p:attrName>style.fontWeight</p:attrName>
                                        </p:attrNameLst>
                                      </p:cBhvr>
                                      <p:to>
                                        <p:strVal val="bold"/>
                                      </p:to>
                                    </p:set>
                                    <p:set>
                                      <p:cBhvr override="childStyle">
                                        <p:cTn id="8" dur="indefinite"/>
                                        <p:tgtEl>
                                          <p:spTgt spid="576515">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lstStyle/>
          <a:p>
            <a:r>
              <a:rPr lang="en-US" sz="3200" i="1" dirty="0"/>
              <a:t>Other Post-Secondary Options</a:t>
            </a:r>
            <a:br>
              <a:rPr lang="en-US" sz="3200" i="1" dirty="0"/>
            </a:br>
            <a:r>
              <a:rPr lang="en-US" dirty="0"/>
              <a:t>Adult Continuing Education</a:t>
            </a:r>
          </a:p>
        </p:txBody>
      </p:sp>
      <p:sp>
        <p:nvSpPr>
          <p:cNvPr id="576515" name="Rectangle 3"/>
          <p:cNvSpPr>
            <a:spLocks noGrp="1" noChangeArrowheads="1"/>
          </p:cNvSpPr>
          <p:nvPr>
            <p:ph idx="1"/>
          </p:nvPr>
        </p:nvSpPr>
        <p:spPr/>
        <p:txBody>
          <a:bodyPr/>
          <a:lstStyle/>
          <a:p>
            <a:r>
              <a:rPr lang="en-US" sz="2800" dirty="0"/>
              <a:t>Non-degree short-term courses (from one-week to six months)</a:t>
            </a:r>
          </a:p>
          <a:p>
            <a:r>
              <a:rPr lang="en-US" sz="2800" dirty="0"/>
              <a:t>Offered on-campus and/or online</a:t>
            </a:r>
          </a:p>
          <a:p>
            <a:r>
              <a:rPr lang="en-US" sz="2800" dirty="0"/>
              <a:t>Focus on personal and professional growth </a:t>
            </a:r>
          </a:p>
          <a:p>
            <a:pPr lvl="1"/>
            <a:r>
              <a:rPr lang="en-US" dirty="0"/>
              <a:t>Career related training</a:t>
            </a:r>
          </a:p>
          <a:p>
            <a:pPr lvl="1"/>
            <a:r>
              <a:rPr lang="en-US" dirty="0"/>
              <a:t>Knowledge and skills for personal or professional development </a:t>
            </a:r>
          </a:p>
          <a:p>
            <a:pPr lvl="1"/>
            <a:r>
              <a:rPr lang="en-US" dirty="0"/>
              <a:t>Personal enrichment</a:t>
            </a:r>
            <a:endParaRPr lang="en-US" sz="2400" dirty="0"/>
          </a:p>
        </p:txBody>
      </p:sp>
      <p:sp>
        <p:nvSpPr>
          <p:cNvPr id="8" name="Slide Number Placeholder 7"/>
          <p:cNvSpPr>
            <a:spLocks noGrp="1"/>
          </p:cNvSpPr>
          <p:nvPr>
            <p:ph type="sldNum" sz="quarter" idx="12"/>
          </p:nvPr>
        </p:nvSpPr>
        <p:spPr/>
        <p:txBody>
          <a:bodyPr/>
          <a:lstStyle/>
          <a:p>
            <a:fld id="{05CC2038-037F-49B9-9D9B-D45FD2DC7F05}" type="slidenum">
              <a:rPr lang="en-US" smtClean="0"/>
              <a:pPr/>
              <a:t>33</a:t>
            </a:fld>
            <a:endParaRPr lang="en-US" dirty="0"/>
          </a:p>
        </p:txBody>
      </p:sp>
      <p:sp>
        <p:nvSpPr>
          <p:cNvPr id="9" name="Footer Placeholder 8"/>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p:txBody>
          <a:bodyPr/>
          <a:lstStyle/>
          <a:p>
            <a:r>
              <a:rPr lang="en-US" sz="3600" i="1" dirty="0"/>
              <a:t>Other Post-Secondary Options </a:t>
            </a:r>
            <a:br>
              <a:rPr lang="en-US" sz="3600" i="1" dirty="0"/>
            </a:br>
            <a:r>
              <a:rPr lang="en-US" dirty="0"/>
              <a:t>Transition Skills Programs</a:t>
            </a:r>
          </a:p>
        </p:txBody>
      </p:sp>
      <p:sp>
        <p:nvSpPr>
          <p:cNvPr id="580611" name="Rectangle 3"/>
          <p:cNvSpPr>
            <a:spLocks noGrp="1" noChangeArrowheads="1"/>
          </p:cNvSpPr>
          <p:nvPr>
            <p:ph sz="half" idx="1"/>
          </p:nvPr>
        </p:nvSpPr>
        <p:spPr/>
        <p:txBody>
          <a:bodyPr/>
          <a:lstStyle/>
          <a:p>
            <a:r>
              <a:rPr lang="en-US" dirty="0"/>
              <a:t>Designed to meet the needs of students with more significant cognitive disabilities</a:t>
            </a:r>
          </a:p>
          <a:p>
            <a:r>
              <a:rPr lang="en-US" dirty="0"/>
              <a:t>Generally developed by continuing education departments or as a joint agreement with a specific school district</a:t>
            </a:r>
          </a:p>
        </p:txBody>
      </p:sp>
      <p:sp>
        <p:nvSpPr>
          <p:cNvPr id="6" name="Content Placeholder 5"/>
          <p:cNvSpPr>
            <a:spLocks noGrp="1"/>
          </p:cNvSpPr>
          <p:nvPr>
            <p:ph sz="half" idx="2"/>
          </p:nvPr>
        </p:nvSpPr>
        <p:spPr/>
        <p:txBody>
          <a:bodyPr/>
          <a:lstStyle/>
          <a:p>
            <a:r>
              <a:rPr lang="en-US" dirty="0"/>
              <a:t>Require high level of student independence</a:t>
            </a:r>
          </a:p>
          <a:p>
            <a:r>
              <a:rPr lang="en-US" dirty="0"/>
              <a:t>Include basic literacy and communication skills instruction and </a:t>
            </a:r>
          </a:p>
          <a:p>
            <a:r>
              <a:rPr lang="en-US" dirty="0"/>
              <a:t>May include occupational specific instruction and/or a work-study component</a:t>
            </a:r>
          </a:p>
        </p:txBody>
      </p:sp>
      <p:sp>
        <p:nvSpPr>
          <p:cNvPr id="8" name="Slide Number Placeholder 7"/>
          <p:cNvSpPr>
            <a:spLocks noGrp="1"/>
          </p:cNvSpPr>
          <p:nvPr>
            <p:ph type="sldNum" sz="quarter" idx="12"/>
          </p:nvPr>
        </p:nvSpPr>
        <p:spPr/>
        <p:txBody>
          <a:bodyPr/>
          <a:lstStyle/>
          <a:p>
            <a:fld id="{05CC2038-037F-49B9-9D9B-D45FD2DC7F05}" type="slidenum">
              <a:rPr lang="en-US" smtClean="0"/>
              <a:pPr/>
              <a:t>34</a:t>
            </a:fld>
            <a:endParaRPr lang="en-US" dirty="0"/>
          </a:p>
        </p:txBody>
      </p:sp>
      <p:sp>
        <p:nvSpPr>
          <p:cNvPr id="9" name="Footer Placeholder 8"/>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 name="Picture 18" descr="C:\Users\SAR\AppData\Local\Microsoft\Windows\Temporary Internet Files\Content.IE5\XSIEVGGQ\MP900342001[1].jpg"/>
          <p:cNvPicPr>
            <a:picLocks noChangeAspect="1" noChangeArrowheads="1"/>
          </p:cNvPicPr>
          <p:nvPr/>
        </p:nvPicPr>
        <p:blipFill>
          <a:blip r:embed="rId3" cstate="print"/>
          <a:srcRect/>
          <a:stretch>
            <a:fillRect/>
          </a:stretch>
        </p:blipFill>
        <p:spPr bwMode="auto">
          <a:xfrm>
            <a:off x="0" y="0"/>
            <a:ext cx="9144000" cy="6096000"/>
          </a:xfrm>
          <a:prstGeom prst="rect">
            <a:avLst/>
          </a:prstGeom>
          <a:noFill/>
        </p:spPr>
      </p:pic>
      <p:sp>
        <p:nvSpPr>
          <p:cNvPr id="6" name="Title 5"/>
          <p:cNvSpPr>
            <a:spLocks noGrp="1"/>
          </p:cNvSpPr>
          <p:nvPr>
            <p:ph type="title"/>
          </p:nvPr>
        </p:nvSpPr>
        <p:spPr>
          <a:xfrm>
            <a:off x="3505200" y="228600"/>
            <a:ext cx="5181600" cy="1600200"/>
          </a:xfrm>
        </p:spPr>
        <p:txBody>
          <a:bodyPr/>
          <a:lstStyle/>
          <a:p>
            <a:pPr algn="r"/>
            <a:r>
              <a:rPr lang="en-US" sz="4800" dirty="0"/>
              <a:t>What should I do to prepare for college? </a:t>
            </a:r>
          </a:p>
        </p:txBody>
      </p:sp>
      <p:sp>
        <p:nvSpPr>
          <p:cNvPr id="10" name="Slide Number Placeholder 9"/>
          <p:cNvSpPr>
            <a:spLocks noGrp="1"/>
          </p:cNvSpPr>
          <p:nvPr>
            <p:ph type="sldNum" sz="quarter" idx="12"/>
          </p:nvPr>
        </p:nvSpPr>
        <p:spPr/>
        <p:txBody>
          <a:bodyPr/>
          <a:lstStyle/>
          <a:p>
            <a:fld id="{05CC2038-037F-49B9-9D9B-D45FD2DC7F05}" type="slidenum">
              <a:rPr lang="en-US" smtClean="0"/>
              <a:pPr/>
              <a:t>35</a:t>
            </a:fld>
            <a:endParaRPr lang="en-US" dirty="0"/>
          </a:p>
        </p:txBody>
      </p:sp>
      <p:sp>
        <p:nvSpPr>
          <p:cNvPr id="11" name="Footer Placeholder 10"/>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042"/>
                                        </p:tgtEl>
                                        <p:attrNameLst>
                                          <p:attrName>style.visibility</p:attrName>
                                        </p:attrNameLst>
                                      </p:cBhvr>
                                      <p:to>
                                        <p:strVal val="visible"/>
                                      </p:to>
                                    </p:set>
                                    <p:anim calcmode="lin" valueType="num">
                                      <p:cBhvr>
                                        <p:cTn id="7" dur="1000" fill="hold"/>
                                        <p:tgtEl>
                                          <p:spTgt spid="1042"/>
                                        </p:tgtEl>
                                        <p:attrNameLst>
                                          <p:attrName>ppt_w</p:attrName>
                                        </p:attrNameLst>
                                      </p:cBhvr>
                                      <p:tavLst>
                                        <p:tav tm="0">
                                          <p:val>
                                            <p:strVal val="#ppt_w+.3"/>
                                          </p:val>
                                        </p:tav>
                                        <p:tav tm="100000">
                                          <p:val>
                                            <p:strVal val="#ppt_w"/>
                                          </p:val>
                                        </p:tav>
                                      </p:tavLst>
                                    </p:anim>
                                    <p:anim calcmode="lin" valueType="num">
                                      <p:cBhvr>
                                        <p:cTn id="8" dur="1000" fill="hold"/>
                                        <p:tgtEl>
                                          <p:spTgt spid="1042"/>
                                        </p:tgtEl>
                                        <p:attrNameLst>
                                          <p:attrName>ppt_h</p:attrName>
                                        </p:attrNameLst>
                                      </p:cBhvr>
                                      <p:tavLst>
                                        <p:tav tm="0">
                                          <p:val>
                                            <p:strVal val="#ppt_h"/>
                                          </p:val>
                                        </p:tav>
                                        <p:tav tm="100000">
                                          <p:val>
                                            <p:strVal val="#ppt_h"/>
                                          </p:val>
                                        </p:tav>
                                      </p:tavLst>
                                    </p:anim>
                                    <p:animEffect transition="in" filter="fade">
                                      <p:cBhvr>
                                        <p:cTn id="9" dur="1000"/>
                                        <p:tgtEl>
                                          <p:spTgt spid="1042"/>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Getting started</a:t>
            </a:r>
          </a:p>
        </p:txBody>
      </p:sp>
      <p:sp>
        <p:nvSpPr>
          <p:cNvPr id="3" name="Content Placeholder 2"/>
          <p:cNvSpPr>
            <a:spLocks noGrp="1"/>
          </p:cNvSpPr>
          <p:nvPr>
            <p:ph idx="1"/>
          </p:nvPr>
        </p:nvSpPr>
        <p:spPr>
          <a:xfrm>
            <a:off x="381000" y="1752600"/>
            <a:ext cx="5334000" cy="4343400"/>
          </a:xfrm>
        </p:spPr>
        <p:txBody>
          <a:bodyPr/>
          <a:lstStyle/>
          <a:p>
            <a:r>
              <a:rPr lang="en-US" sz="2800" dirty="0"/>
              <a:t>Start planning early and create a planning calendar with timelines</a:t>
            </a:r>
          </a:p>
          <a:p>
            <a:r>
              <a:rPr lang="en-US" sz="2800" dirty="0"/>
              <a:t>Get to know your guidance counselor and resources available in their office</a:t>
            </a:r>
          </a:p>
          <a:p>
            <a:r>
              <a:rPr lang="en-US" sz="2800" dirty="0"/>
              <a:t>Make sure you </a:t>
            </a:r>
            <a:r>
              <a:rPr lang="en-US" sz="2800" u="sng" dirty="0"/>
              <a:t>receive and read </a:t>
            </a:r>
            <a:r>
              <a:rPr lang="en-US" sz="2800" dirty="0"/>
              <a:t>all information provided to juniors and seniors in your school </a:t>
            </a:r>
          </a:p>
        </p:txBody>
      </p:sp>
      <p:pic>
        <p:nvPicPr>
          <p:cNvPr id="9231" name="Picture 15" descr="C:\Users\SAR\AppData\Local\Microsoft\Windows\Temporary Internet Files\Content.IE5\A211H3U4\MP900302968[1].jpg"/>
          <p:cNvPicPr>
            <a:picLocks noChangeAspect="1" noChangeArrowheads="1"/>
          </p:cNvPicPr>
          <p:nvPr/>
        </p:nvPicPr>
        <p:blipFill>
          <a:blip r:embed="rId3" cstate="print"/>
          <a:srcRect/>
          <a:stretch>
            <a:fillRect/>
          </a:stretch>
        </p:blipFill>
        <p:spPr bwMode="auto">
          <a:xfrm>
            <a:off x="5867400" y="2057400"/>
            <a:ext cx="2609088" cy="3657600"/>
          </a:xfrm>
          <a:prstGeom prst="rect">
            <a:avLst/>
          </a:prstGeom>
          <a:noFill/>
        </p:spPr>
      </p:pic>
      <p:sp>
        <p:nvSpPr>
          <p:cNvPr id="8" name="Slide Number Placeholder 7"/>
          <p:cNvSpPr>
            <a:spLocks noGrp="1"/>
          </p:cNvSpPr>
          <p:nvPr>
            <p:ph type="sldNum" sz="quarter" idx="12"/>
          </p:nvPr>
        </p:nvSpPr>
        <p:spPr/>
        <p:txBody>
          <a:bodyPr/>
          <a:lstStyle/>
          <a:p>
            <a:fld id="{05CC2038-037F-49B9-9D9B-D45FD2DC7F05}" type="slidenum">
              <a:rPr lang="en-US" smtClean="0"/>
              <a:pPr/>
              <a:t>36</a:t>
            </a:fld>
            <a:endParaRPr lang="en-US" dirty="0"/>
          </a:p>
        </p:txBody>
      </p:sp>
      <p:sp>
        <p:nvSpPr>
          <p:cNvPr id="9" name="Footer Placeholder 8"/>
          <p:cNvSpPr>
            <a:spLocks noGrp="1"/>
          </p:cNvSpPr>
          <p:nvPr>
            <p:ph type="ftr" sz="quarter" idx="11"/>
          </p:nvPr>
        </p:nvSpPr>
        <p:spPr/>
        <p:txBody>
          <a:bodyPr/>
          <a:lstStyle/>
          <a:p>
            <a:r>
              <a:rPr lang="en-US"/>
              <a:t>Secondary Transition/Post-School Results Network</a:t>
            </a:r>
            <a:endParaRPr lang="en-US" dirty="0"/>
          </a:p>
        </p:txBody>
      </p:sp>
      <p:grpSp>
        <p:nvGrpSpPr>
          <p:cNvPr id="7" name="Group 6"/>
          <p:cNvGrpSpPr/>
          <p:nvPr/>
        </p:nvGrpSpPr>
        <p:grpSpPr>
          <a:xfrm rot="20342289">
            <a:off x="639379" y="158222"/>
            <a:ext cx="1540643" cy="1303492"/>
            <a:chOff x="6432088" y="2563443"/>
            <a:chExt cx="2183260" cy="1778115"/>
          </a:xfrm>
        </p:grpSpPr>
        <p:pic>
          <p:nvPicPr>
            <p:cNvPr id="10" name="Picture 4" descr="dd00200_"/>
            <p:cNvPicPr>
              <a:picLocks noChangeAspect="1" noChangeArrowheads="1"/>
            </p:cNvPicPr>
            <p:nvPr/>
          </p:nvPicPr>
          <p:blipFill>
            <a:blip r:embed="rId4" cstate="print"/>
            <a:srcRect/>
            <a:stretch>
              <a:fillRect/>
            </a:stretch>
          </p:blipFill>
          <p:spPr bwMode="auto">
            <a:xfrm rot="156783">
              <a:off x="6432088" y="2563443"/>
              <a:ext cx="2183260" cy="1778115"/>
            </a:xfrm>
            <a:prstGeom prst="rect">
              <a:avLst/>
            </a:prstGeom>
            <a:noFill/>
          </p:spPr>
        </p:pic>
        <p:sp>
          <p:nvSpPr>
            <p:cNvPr id="11" name="Rectangle 10"/>
            <p:cNvSpPr/>
            <p:nvPr/>
          </p:nvSpPr>
          <p:spPr>
            <a:xfrm rot="251236">
              <a:off x="6719280" y="3482159"/>
              <a:ext cx="1471755" cy="428491"/>
            </a:xfrm>
            <a:prstGeom prst="rect">
              <a:avLst/>
            </a:prstGeom>
            <a:noFill/>
          </p:spPr>
          <p:txBody>
            <a:bodyPr wrap="none" lIns="91440" tIns="45720" rIns="91440" bIns="45720">
              <a:prstTxWarp prst="textPlain">
                <a:avLst/>
              </a:prstTxWarp>
              <a:spAutoFit/>
            </a:bodyPr>
            <a:lstStyle/>
            <a:p>
              <a:pPr algn="ct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Handout</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9231"/>
                                        </p:tgtEl>
                                        <p:attrNameLst>
                                          <p:attrName>style.visibility</p:attrName>
                                        </p:attrNameLst>
                                      </p:cBhvr>
                                      <p:to>
                                        <p:strVal val="visible"/>
                                      </p:to>
                                    </p:set>
                                    <p:anim calcmode="lin" valueType="num">
                                      <p:cBhvr>
                                        <p:cTn id="7" dur="500" fill="hold"/>
                                        <p:tgtEl>
                                          <p:spTgt spid="9231"/>
                                        </p:tgtEl>
                                        <p:attrNameLst>
                                          <p:attrName>ppt_w</p:attrName>
                                        </p:attrNameLst>
                                      </p:cBhvr>
                                      <p:tavLst>
                                        <p:tav tm="0">
                                          <p:val>
                                            <p:fltVal val="0"/>
                                          </p:val>
                                        </p:tav>
                                        <p:tav tm="100000">
                                          <p:val>
                                            <p:strVal val="#ppt_w"/>
                                          </p:val>
                                        </p:tav>
                                      </p:tavLst>
                                    </p:anim>
                                    <p:anim calcmode="lin" valueType="num">
                                      <p:cBhvr>
                                        <p:cTn id="8" dur="500" fill="hold"/>
                                        <p:tgtEl>
                                          <p:spTgt spid="9231"/>
                                        </p:tgtEl>
                                        <p:attrNameLst>
                                          <p:attrName>ppt_h</p:attrName>
                                        </p:attrNameLst>
                                      </p:cBhvr>
                                      <p:tavLst>
                                        <p:tav tm="0">
                                          <p:val>
                                            <p:fltVal val="0"/>
                                          </p:val>
                                        </p:tav>
                                        <p:tav tm="100000">
                                          <p:val>
                                            <p:strVal val="#ppt_h"/>
                                          </p:val>
                                        </p:tav>
                                      </p:tavLst>
                                    </p:anim>
                                    <p:anim calcmode="lin" valueType="num">
                                      <p:cBhvr>
                                        <p:cTn id="9" dur="500" fill="hold"/>
                                        <p:tgtEl>
                                          <p:spTgt spid="9231"/>
                                        </p:tgtEl>
                                        <p:attrNameLst>
                                          <p:attrName>style.rotation</p:attrName>
                                        </p:attrNameLst>
                                      </p:cBhvr>
                                      <p:tavLst>
                                        <p:tav tm="0">
                                          <p:val>
                                            <p:fltVal val="360"/>
                                          </p:val>
                                        </p:tav>
                                        <p:tav tm="100000">
                                          <p:val>
                                            <p:fltVal val="0"/>
                                          </p:val>
                                        </p:tav>
                                      </p:tavLst>
                                    </p:anim>
                                    <p:animEffect transition="in" filter="fade">
                                      <p:cBhvr>
                                        <p:cTn id="10" dur="500"/>
                                        <p:tgtEl>
                                          <p:spTgt spid="9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Post-secondary Goals</a:t>
            </a:r>
          </a:p>
        </p:txBody>
      </p:sp>
      <p:sp>
        <p:nvSpPr>
          <p:cNvPr id="3" name="Content Placeholder 2"/>
          <p:cNvSpPr>
            <a:spLocks noGrp="1"/>
          </p:cNvSpPr>
          <p:nvPr>
            <p:ph idx="1"/>
          </p:nvPr>
        </p:nvSpPr>
        <p:spPr>
          <a:xfrm>
            <a:off x="3200400" y="1981200"/>
            <a:ext cx="5486400" cy="1676400"/>
          </a:xfrm>
        </p:spPr>
        <p:txBody>
          <a:bodyPr/>
          <a:lstStyle/>
          <a:p>
            <a:pPr lvl="0"/>
            <a:r>
              <a:rPr lang="en-US" sz="2800" dirty="0"/>
              <a:t>Identify appropriate postsecondary goals and establish a tentative career goal</a:t>
            </a:r>
          </a:p>
        </p:txBody>
      </p:sp>
      <p:sp>
        <p:nvSpPr>
          <p:cNvPr id="7" name="Content Placeholder 6"/>
          <p:cNvSpPr>
            <a:spLocks noGrp="1"/>
          </p:cNvSpPr>
          <p:nvPr>
            <p:ph idx="13"/>
          </p:nvPr>
        </p:nvSpPr>
        <p:spPr/>
        <p:txBody>
          <a:bodyPr/>
          <a:lstStyle/>
          <a:p>
            <a:r>
              <a:rPr lang="en-US" sz="2800" dirty="0"/>
              <a:t>Explore career options and identify academic requirements </a:t>
            </a:r>
          </a:p>
          <a:p>
            <a:r>
              <a:rPr lang="en-US" sz="2800" dirty="0"/>
              <a:t>Focus on matching interests/abilities and career goals to appropriate postsecondary education choice</a:t>
            </a:r>
          </a:p>
          <a:p>
            <a:endParaRPr lang="en-US" sz="2800" dirty="0"/>
          </a:p>
        </p:txBody>
      </p:sp>
      <p:pic>
        <p:nvPicPr>
          <p:cNvPr id="10242" name="Picture 2" descr="C:\Users\SAR\AppData\Local\Microsoft\Windows\Temporary Internet Files\Content.IE5\XSIEVGGQ\MP900439558[1].jpg"/>
          <p:cNvPicPr>
            <a:picLocks noChangeAspect="1" noChangeArrowheads="1"/>
          </p:cNvPicPr>
          <p:nvPr/>
        </p:nvPicPr>
        <p:blipFill>
          <a:blip r:embed="rId3" cstate="print"/>
          <a:srcRect/>
          <a:stretch>
            <a:fillRect/>
          </a:stretch>
        </p:blipFill>
        <p:spPr bwMode="auto">
          <a:xfrm>
            <a:off x="304800" y="1676400"/>
            <a:ext cx="2916525" cy="2286000"/>
          </a:xfrm>
          <a:prstGeom prst="rect">
            <a:avLst/>
          </a:prstGeom>
          <a:noFill/>
        </p:spPr>
      </p:pic>
      <p:sp>
        <p:nvSpPr>
          <p:cNvPr id="9" name="Slide Number Placeholder 8"/>
          <p:cNvSpPr>
            <a:spLocks noGrp="1"/>
          </p:cNvSpPr>
          <p:nvPr>
            <p:ph type="sldNum" sz="quarter" idx="12"/>
          </p:nvPr>
        </p:nvSpPr>
        <p:spPr/>
        <p:txBody>
          <a:bodyPr/>
          <a:lstStyle/>
          <a:p>
            <a:fld id="{05CC2038-037F-49B9-9D9B-D45FD2DC7F05}" type="slidenum">
              <a:rPr lang="en-US" smtClean="0"/>
              <a:pPr/>
              <a:t>37</a:t>
            </a:fld>
            <a:endParaRPr lang="en-US" dirty="0"/>
          </a:p>
        </p:txBody>
      </p:sp>
      <p:sp>
        <p:nvSpPr>
          <p:cNvPr id="10" name="Footer Placeholder 9"/>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ppt_x</p:attrName>
                                        </p:attrNameLst>
                                      </p:cBhvr>
                                      <p:tavLst>
                                        <p:tav tm="0">
                                          <p:val>
                                            <p:strVal val="#ppt_x-.2"/>
                                          </p:val>
                                        </p:tav>
                                        <p:tav tm="100000">
                                          <p:val>
                                            <p:strVal val="#ppt_x"/>
                                          </p:val>
                                        </p:tav>
                                      </p:tavLst>
                                    </p:anim>
                                    <p:anim calcmode="lin" valueType="num">
                                      <p:cBhvr>
                                        <p:cTn id="8" dur="1000" fill="hold"/>
                                        <p:tgtEl>
                                          <p:spTgt spid="102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3" name="Picture 9" descr="C:\Users\SAR\AppData\Local\Microsoft\Windows\Temporary Internet Files\Content.IE5\A211H3U4\MP900442658[1].jpg"/>
          <p:cNvPicPr>
            <a:picLocks noChangeAspect="1" noChangeArrowheads="1"/>
          </p:cNvPicPr>
          <p:nvPr/>
        </p:nvPicPr>
        <p:blipFill>
          <a:blip r:embed="rId3" cstate="print"/>
          <a:srcRect/>
          <a:stretch>
            <a:fillRect/>
          </a:stretch>
        </p:blipFill>
        <p:spPr bwMode="auto">
          <a:xfrm flipH="1">
            <a:off x="0" y="2057400"/>
            <a:ext cx="2895600" cy="3457364"/>
          </a:xfrm>
          <a:prstGeom prst="rect">
            <a:avLst/>
          </a:prstGeom>
          <a:noFill/>
        </p:spPr>
      </p:pic>
      <p:sp>
        <p:nvSpPr>
          <p:cNvPr id="6" name="Title 5"/>
          <p:cNvSpPr>
            <a:spLocks noGrp="1"/>
          </p:cNvSpPr>
          <p:nvPr>
            <p:ph type="title"/>
          </p:nvPr>
        </p:nvSpPr>
        <p:spPr/>
        <p:txBody>
          <a:bodyPr/>
          <a:lstStyle/>
          <a:p>
            <a:r>
              <a:rPr lang="en-US" dirty="0"/>
              <a:t>Academic Preparation</a:t>
            </a:r>
          </a:p>
        </p:txBody>
      </p:sp>
      <p:sp>
        <p:nvSpPr>
          <p:cNvPr id="3" name="Content Placeholder 2"/>
          <p:cNvSpPr>
            <a:spLocks noGrp="1"/>
          </p:cNvSpPr>
          <p:nvPr>
            <p:ph idx="1"/>
          </p:nvPr>
        </p:nvSpPr>
        <p:spPr>
          <a:xfrm>
            <a:off x="2438400" y="1752600"/>
            <a:ext cx="6324600" cy="4343400"/>
          </a:xfrm>
        </p:spPr>
        <p:txBody>
          <a:bodyPr/>
          <a:lstStyle/>
          <a:p>
            <a:r>
              <a:rPr lang="en-US" sz="2400" dirty="0"/>
              <a:t>Work with your guidance counselor to select courses that best prepare you for college</a:t>
            </a:r>
          </a:p>
          <a:p>
            <a:pPr lvl="0"/>
            <a:r>
              <a:rPr lang="en-US" sz="2400" dirty="0"/>
              <a:t>Review your transcript and take ownership of your grades</a:t>
            </a:r>
          </a:p>
          <a:p>
            <a:r>
              <a:rPr lang="en-US" sz="2400" dirty="0"/>
              <a:t>Identify academic areas where you may need remediation, accommodations or assistive technology</a:t>
            </a:r>
          </a:p>
          <a:p>
            <a:r>
              <a:rPr lang="en-US" sz="2400" dirty="0"/>
              <a:t>Take courses or participate in groups that promote skills in time management, studying, assertiveness training, stress management, and exam preparation</a:t>
            </a:r>
          </a:p>
        </p:txBody>
      </p:sp>
      <p:sp>
        <p:nvSpPr>
          <p:cNvPr id="8" name="Slide Number Placeholder 7"/>
          <p:cNvSpPr>
            <a:spLocks noGrp="1"/>
          </p:cNvSpPr>
          <p:nvPr>
            <p:ph type="sldNum" sz="quarter" idx="12"/>
          </p:nvPr>
        </p:nvSpPr>
        <p:spPr/>
        <p:txBody>
          <a:bodyPr/>
          <a:lstStyle/>
          <a:p>
            <a:fld id="{05CC2038-037F-49B9-9D9B-D45FD2DC7F05}" type="slidenum">
              <a:rPr lang="en-US" smtClean="0"/>
              <a:pPr/>
              <a:t>38</a:t>
            </a:fld>
            <a:endParaRPr lang="en-US" dirty="0"/>
          </a:p>
        </p:txBody>
      </p:sp>
      <p:sp>
        <p:nvSpPr>
          <p:cNvPr id="9" name="Footer Placeholder 8"/>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mph" presetSubtype="3" nodeType="afterEffect">
                                  <p:stCondLst>
                                    <p:cond delay="0"/>
                                  </p:stCondLst>
                                  <p:childTnLst>
                                    <p:set>
                                      <p:cBhvr override="childStyle">
                                        <p:cTn id="6" dur="indefinite"/>
                                        <p:tgtEl>
                                          <p:spTgt spid="3">
                                            <p:txEl>
                                              <p:pRg st="0" end="0"/>
                                            </p:txEl>
                                          </p:spTgt>
                                        </p:tgtEl>
                                        <p:attrNameLst>
                                          <p:attrName>style.fontStyle</p:attrName>
                                        </p:attrNameLst>
                                      </p:cBhvr>
                                      <p:to>
                                        <p:strVal val="italic"/>
                                      </p:to>
                                    </p:set>
                                    <p:set>
                                      <p:cBhvr override="childStyle">
                                        <p:cTn id="7" dur="indefinite"/>
                                        <p:tgtEl>
                                          <p:spTgt spid="3">
                                            <p:txEl>
                                              <p:pRg st="0" end="0"/>
                                            </p:txEl>
                                          </p:spTgt>
                                        </p:tgtEl>
                                        <p:attrNameLst>
                                          <p:attrName>style.fontWeight</p:attrName>
                                        </p:attrNameLst>
                                      </p:cBhvr>
                                      <p:to>
                                        <p:strVal val="bold"/>
                                      </p:to>
                                    </p:set>
                                    <p:set>
                                      <p:cBhvr override="childStyle">
                                        <p:cTn id="8" dur="indefinite"/>
                                        <p:tgtEl>
                                          <p:spTgt spid="3">
                                            <p:txEl>
                                              <p:pRg st="0" end="0"/>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Self-Advocacy Skills</a:t>
            </a:r>
          </a:p>
        </p:txBody>
      </p:sp>
      <p:sp>
        <p:nvSpPr>
          <p:cNvPr id="3" name="Content Placeholder 2"/>
          <p:cNvSpPr>
            <a:spLocks noGrp="1"/>
          </p:cNvSpPr>
          <p:nvPr>
            <p:ph idx="1"/>
          </p:nvPr>
        </p:nvSpPr>
        <p:spPr>
          <a:xfrm>
            <a:off x="2209800" y="1752600"/>
            <a:ext cx="6553200" cy="2362200"/>
          </a:xfrm>
        </p:spPr>
        <p:txBody>
          <a:bodyPr/>
          <a:lstStyle/>
          <a:p>
            <a:r>
              <a:rPr lang="en-US" sz="2800" dirty="0"/>
              <a:t>Develop a clear understanding of the nature of your disability and how it affects your learning</a:t>
            </a:r>
          </a:p>
          <a:p>
            <a:r>
              <a:rPr lang="en-US" sz="2800" dirty="0"/>
              <a:t>Find effective ways to explain your disability and your specific needs </a:t>
            </a:r>
          </a:p>
          <a:p>
            <a:endParaRPr lang="en-US" sz="2800" dirty="0"/>
          </a:p>
        </p:txBody>
      </p:sp>
      <p:sp>
        <p:nvSpPr>
          <p:cNvPr id="60" name="Content Placeholder 59"/>
          <p:cNvSpPr>
            <a:spLocks noGrp="1"/>
          </p:cNvSpPr>
          <p:nvPr>
            <p:ph idx="13"/>
          </p:nvPr>
        </p:nvSpPr>
        <p:spPr>
          <a:xfrm>
            <a:off x="381000" y="4191000"/>
            <a:ext cx="5105400" cy="1828800"/>
          </a:xfrm>
        </p:spPr>
        <p:txBody>
          <a:bodyPr/>
          <a:lstStyle/>
          <a:p>
            <a:r>
              <a:rPr lang="en-US" sz="2800" dirty="0"/>
              <a:t>Develop self-advocacy skills such as asking for help, communicating learning needs to instructors, etc. </a:t>
            </a:r>
          </a:p>
          <a:p>
            <a:endParaRPr lang="en-US" sz="2800" dirty="0"/>
          </a:p>
        </p:txBody>
      </p:sp>
      <p:pic>
        <p:nvPicPr>
          <p:cNvPr id="12317" name="Picture 29" descr="C:\Users\SAR\AppData\Local\Microsoft\Windows\Temporary Internet Files\Content.IE5\9YQU1L58\MP900439439[1].jpg"/>
          <p:cNvPicPr>
            <a:picLocks noChangeAspect="1" noChangeArrowheads="1"/>
          </p:cNvPicPr>
          <p:nvPr/>
        </p:nvPicPr>
        <p:blipFill>
          <a:blip r:embed="rId3" cstate="print"/>
          <a:srcRect/>
          <a:stretch>
            <a:fillRect/>
          </a:stretch>
        </p:blipFill>
        <p:spPr bwMode="auto">
          <a:xfrm>
            <a:off x="381000" y="1828800"/>
            <a:ext cx="1715691" cy="2133600"/>
          </a:xfrm>
          <a:prstGeom prst="rect">
            <a:avLst/>
          </a:prstGeom>
          <a:noFill/>
        </p:spPr>
      </p:pic>
      <p:pic>
        <p:nvPicPr>
          <p:cNvPr id="12325" name="Picture 37" descr="C:\Users\SAR\AppData\Local\Microsoft\Windows\Temporary Internet Files\Content.IE5\XSIEVGGQ\MP900439514[1].jpg"/>
          <p:cNvPicPr>
            <a:picLocks noChangeAspect="1" noChangeArrowheads="1"/>
          </p:cNvPicPr>
          <p:nvPr/>
        </p:nvPicPr>
        <p:blipFill>
          <a:blip r:embed="rId4" cstate="print"/>
          <a:srcRect/>
          <a:stretch>
            <a:fillRect/>
          </a:stretch>
        </p:blipFill>
        <p:spPr bwMode="auto">
          <a:xfrm>
            <a:off x="5562600" y="4191000"/>
            <a:ext cx="2819400" cy="1882285"/>
          </a:xfrm>
          <a:prstGeom prst="rect">
            <a:avLst/>
          </a:prstGeom>
          <a:noFill/>
        </p:spPr>
      </p:pic>
      <p:sp>
        <p:nvSpPr>
          <p:cNvPr id="10" name="Slide Number Placeholder 9"/>
          <p:cNvSpPr>
            <a:spLocks noGrp="1"/>
          </p:cNvSpPr>
          <p:nvPr>
            <p:ph type="sldNum" sz="quarter" idx="12"/>
          </p:nvPr>
        </p:nvSpPr>
        <p:spPr/>
        <p:txBody>
          <a:bodyPr/>
          <a:lstStyle/>
          <a:p>
            <a:fld id="{05CC2038-037F-49B9-9D9B-D45FD2DC7F05}" type="slidenum">
              <a:rPr lang="en-US" smtClean="0"/>
              <a:pPr/>
              <a:t>39</a:t>
            </a:fld>
            <a:endParaRPr lang="en-US" dirty="0"/>
          </a:p>
        </p:txBody>
      </p:sp>
      <p:sp>
        <p:nvSpPr>
          <p:cNvPr id="11" name="Footer Placeholder 10"/>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mph" presetSubtype="3" nodeType="afterEffect">
                                  <p:stCondLst>
                                    <p:cond delay="0"/>
                                  </p:stCondLst>
                                  <p:childTnLst>
                                    <p:set>
                                      <p:cBhvr override="childStyle">
                                        <p:cTn id="6" dur="indefinite"/>
                                        <p:tgtEl>
                                          <p:spTgt spid="3">
                                            <p:txEl>
                                              <p:pRg st="0" end="0"/>
                                            </p:txEl>
                                          </p:spTgt>
                                        </p:tgtEl>
                                        <p:attrNameLst>
                                          <p:attrName>style.fontStyle</p:attrName>
                                        </p:attrNameLst>
                                      </p:cBhvr>
                                      <p:to>
                                        <p:strVal val="italic"/>
                                      </p:to>
                                    </p:set>
                                    <p:set>
                                      <p:cBhvr override="childStyle">
                                        <p:cTn id="7" dur="indefinite"/>
                                        <p:tgtEl>
                                          <p:spTgt spid="3">
                                            <p:txEl>
                                              <p:pRg st="0" end="0"/>
                                            </p:txEl>
                                          </p:spTgt>
                                        </p:tgtEl>
                                        <p:attrNameLst>
                                          <p:attrName>style.fontWeight</p:attrName>
                                        </p:attrNameLst>
                                      </p:cBhvr>
                                      <p:to>
                                        <p:strVal val="bold"/>
                                      </p:to>
                                    </p:set>
                                    <p:set>
                                      <p:cBhvr override="childStyle">
                                        <p:cTn id="8" dur="indefinite"/>
                                        <p:tgtEl>
                                          <p:spTgt spid="3">
                                            <p:txEl>
                                              <p:pRg st="0" end="0"/>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srutherf\Local Settings\Temporary Internet Files\Content.IE5\HH7VZDT9\MP900432977[1].jpg"/>
          <p:cNvPicPr>
            <a:picLocks noChangeAspect="1" noChangeArrowheads="1"/>
          </p:cNvPicPr>
          <p:nvPr/>
        </p:nvPicPr>
        <p:blipFill>
          <a:blip r:embed="rId3" cstate="print"/>
          <a:srcRect/>
          <a:stretch>
            <a:fillRect/>
          </a:stretch>
        </p:blipFill>
        <p:spPr bwMode="auto">
          <a:xfrm>
            <a:off x="0" y="0"/>
            <a:ext cx="9144000" cy="6096000"/>
          </a:xfrm>
          <a:prstGeom prst="rect">
            <a:avLst/>
          </a:prstGeom>
          <a:noFill/>
        </p:spPr>
      </p:pic>
      <p:sp>
        <p:nvSpPr>
          <p:cNvPr id="2" name="Title 1"/>
          <p:cNvSpPr>
            <a:spLocks noGrp="1"/>
          </p:cNvSpPr>
          <p:nvPr>
            <p:ph type="title"/>
          </p:nvPr>
        </p:nvSpPr>
        <p:spPr>
          <a:xfrm>
            <a:off x="228600" y="228600"/>
            <a:ext cx="4648200" cy="2895600"/>
          </a:xfrm>
        </p:spPr>
        <p:txBody>
          <a:bodyPr/>
          <a:lstStyle/>
          <a:p>
            <a:pPr algn="ctr"/>
            <a:r>
              <a:rPr lang="en-US" sz="6600" dirty="0"/>
              <a:t>Why should I go to </a:t>
            </a:r>
            <a:r>
              <a:rPr lang="en-US" sz="6600" dirty="0">
                <a:hlinkClick r:id="rId4"/>
              </a:rPr>
              <a:t>college</a:t>
            </a:r>
            <a:r>
              <a:rPr lang="en-US" sz="6600" dirty="0"/>
              <a:t>? </a:t>
            </a:r>
          </a:p>
        </p:txBody>
      </p:sp>
      <p:sp>
        <p:nvSpPr>
          <p:cNvPr id="7" name="Slide Number Placeholder 6"/>
          <p:cNvSpPr>
            <a:spLocks noGrp="1"/>
          </p:cNvSpPr>
          <p:nvPr>
            <p:ph type="sldNum" sz="quarter" idx="12"/>
          </p:nvPr>
        </p:nvSpPr>
        <p:spPr/>
        <p:txBody>
          <a:bodyPr/>
          <a:lstStyle/>
          <a:p>
            <a:fld id="{05CC2038-037F-49B9-9D9B-D45FD2DC7F05}" type="slidenum">
              <a:rPr lang="en-US" smtClean="0"/>
              <a:pPr/>
              <a:t>4</a:t>
            </a:fld>
            <a:endParaRPr lang="en-US" dirty="0"/>
          </a:p>
        </p:txBody>
      </p:sp>
      <p:sp>
        <p:nvSpPr>
          <p:cNvPr id="8" name="Footer Placeholder 7"/>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lstStyle/>
          <a:p>
            <a:r>
              <a:rPr lang="en-US" dirty="0"/>
              <a:t>Students and Parents as Partners</a:t>
            </a:r>
          </a:p>
        </p:txBody>
      </p:sp>
      <p:sp>
        <p:nvSpPr>
          <p:cNvPr id="566275" name="Rectangle 3"/>
          <p:cNvSpPr>
            <a:spLocks noGrp="1" noChangeArrowheads="1"/>
          </p:cNvSpPr>
          <p:nvPr>
            <p:ph idx="1"/>
          </p:nvPr>
        </p:nvSpPr>
        <p:spPr/>
        <p:txBody>
          <a:bodyPr/>
          <a:lstStyle/>
          <a:p>
            <a:r>
              <a:rPr lang="en-US" dirty="0"/>
              <a:t>Talk to your parents about your post-secondary goals and opportunities</a:t>
            </a:r>
          </a:p>
          <a:p>
            <a:r>
              <a:rPr lang="en-US" dirty="0"/>
              <a:t>Ask your parents for their support but take responsibility for doing the work necessary to find a school, complete applications, etc.  </a:t>
            </a:r>
          </a:p>
          <a:p>
            <a:r>
              <a:rPr lang="en-US" dirty="0"/>
              <a:t>Practice your self-advocacy skills and ask your parents to help you validate your instincts</a:t>
            </a:r>
          </a:p>
        </p:txBody>
      </p:sp>
      <p:sp>
        <p:nvSpPr>
          <p:cNvPr id="8" name="Slide Number Placeholder 7"/>
          <p:cNvSpPr>
            <a:spLocks noGrp="1"/>
          </p:cNvSpPr>
          <p:nvPr>
            <p:ph type="sldNum" sz="quarter" idx="12"/>
          </p:nvPr>
        </p:nvSpPr>
        <p:spPr/>
        <p:txBody>
          <a:bodyPr/>
          <a:lstStyle/>
          <a:p>
            <a:fld id="{05CC2038-037F-49B9-9D9B-D45FD2DC7F05}" type="slidenum">
              <a:rPr lang="en-US" smtClean="0"/>
              <a:pPr/>
              <a:t>40</a:t>
            </a:fld>
            <a:endParaRPr lang="en-US" dirty="0"/>
          </a:p>
        </p:txBody>
      </p:sp>
      <p:sp>
        <p:nvSpPr>
          <p:cNvPr id="9" name="Footer Placeholder 8"/>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Actively participate in your IEP meeting </a:t>
            </a:r>
          </a:p>
        </p:txBody>
      </p:sp>
      <p:sp>
        <p:nvSpPr>
          <p:cNvPr id="7" name="Content Placeholder 6"/>
          <p:cNvSpPr>
            <a:spLocks noGrp="1"/>
          </p:cNvSpPr>
          <p:nvPr>
            <p:ph idx="1"/>
          </p:nvPr>
        </p:nvSpPr>
        <p:spPr>
          <a:xfrm>
            <a:off x="381000" y="1752600"/>
            <a:ext cx="8382000" cy="1295400"/>
          </a:xfrm>
        </p:spPr>
        <p:txBody>
          <a:bodyPr/>
          <a:lstStyle/>
          <a:p>
            <a:r>
              <a:rPr lang="en-US" dirty="0"/>
              <a:t>Share your interests and postsecondary goals with the ARD committee</a:t>
            </a:r>
          </a:p>
        </p:txBody>
      </p:sp>
      <p:sp>
        <p:nvSpPr>
          <p:cNvPr id="27" name="Content Placeholder 26"/>
          <p:cNvSpPr>
            <a:spLocks noGrp="1"/>
          </p:cNvSpPr>
          <p:nvPr>
            <p:ph idx="13"/>
          </p:nvPr>
        </p:nvSpPr>
        <p:spPr>
          <a:xfrm>
            <a:off x="381000" y="2895600"/>
            <a:ext cx="5410200" cy="3124200"/>
          </a:xfrm>
        </p:spPr>
        <p:txBody>
          <a:bodyPr/>
          <a:lstStyle/>
          <a:p>
            <a:r>
              <a:rPr lang="en-US" sz="2800" dirty="0"/>
              <a:t>Communicate strengths and learning strategies that work for you</a:t>
            </a:r>
          </a:p>
          <a:p>
            <a:r>
              <a:rPr lang="en-US" sz="2800" dirty="0"/>
              <a:t>Communicate weaknesses and accommodations or extra help that would help you be more successful</a:t>
            </a:r>
          </a:p>
        </p:txBody>
      </p:sp>
      <p:pic>
        <p:nvPicPr>
          <p:cNvPr id="13322" name="Picture 10" descr="C:\Users\SAR\AppData\Local\Microsoft\Windows\Temporary Internet Files\Content.IE5\J34C8QDQ\MP900411733[1].jpg"/>
          <p:cNvPicPr>
            <a:picLocks noChangeAspect="1" noChangeArrowheads="1"/>
          </p:cNvPicPr>
          <p:nvPr/>
        </p:nvPicPr>
        <p:blipFill>
          <a:blip r:embed="rId3" cstate="print"/>
          <a:srcRect/>
          <a:stretch>
            <a:fillRect/>
          </a:stretch>
        </p:blipFill>
        <p:spPr bwMode="auto">
          <a:xfrm>
            <a:off x="5791200" y="2438400"/>
            <a:ext cx="2933870" cy="3505200"/>
          </a:xfrm>
          <a:prstGeom prst="rect">
            <a:avLst/>
          </a:prstGeom>
          <a:noFill/>
        </p:spPr>
      </p:pic>
      <p:sp>
        <p:nvSpPr>
          <p:cNvPr id="9" name="Slide Number Placeholder 8"/>
          <p:cNvSpPr>
            <a:spLocks noGrp="1"/>
          </p:cNvSpPr>
          <p:nvPr>
            <p:ph type="sldNum" sz="quarter" idx="12"/>
          </p:nvPr>
        </p:nvSpPr>
        <p:spPr/>
        <p:txBody>
          <a:bodyPr/>
          <a:lstStyle/>
          <a:p>
            <a:fld id="{05CC2038-037F-49B9-9D9B-D45FD2DC7F05}" type="slidenum">
              <a:rPr lang="en-US" smtClean="0"/>
              <a:pPr/>
              <a:t>41</a:t>
            </a:fld>
            <a:endParaRPr lang="en-US" dirty="0"/>
          </a:p>
        </p:txBody>
      </p:sp>
      <p:sp>
        <p:nvSpPr>
          <p:cNvPr id="10" name="Footer Placeholder 9"/>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3" nodeType="clickEffect">
                                  <p:stCondLst>
                                    <p:cond delay="0"/>
                                  </p:stCondLst>
                                  <p:childTnLst>
                                    <p:set>
                                      <p:cBhvr override="childStyle">
                                        <p:cTn id="6" dur="indefinite"/>
                                        <p:tgtEl>
                                          <p:spTgt spid="27">
                                            <p:txEl>
                                              <p:pRg st="0" end="0"/>
                                            </p:txEl>
                                          </p:spTgt>
                                        </p:tgtEl>
                                        <p:attrNameLst>
                                          <p:attrName>style.fontStyle</p:attrName>
                                        </p:attrNameLst>
                                      </p:cBhvr>
                                      <p:to>
                                        <p:strVal val="italic"/>
                                      </p:to>
                                    </p:set>
                                    <p:set>
                                      <p:cBhvr override="childStyle">
                                        <p:cTn id="7" dur="indefinite"/>
                                        <p:tgtEl>
                                          <p:spTgt spid="27">
                                            <p:txEl>
                                              <p:pRg st="0" end="0"/>
                                            </p:txEl>
                                          </p:spTgt>
                                        </p:tgtEl>
                                        <p:attrNameLst>
                                          <p:attrName>style.fontWeight</p:attrName>
                                        </p:attrNameLst>
                                      </p:cBhvr>
                                      <p:to>
                                        <p:strVal val="bold"/>
                                      </p:to>
                                    </p:set>
                                    <p:set>
                                      <p:cBhvr override="childStyle">
                                        <p:cTn id="8" dur="indefinite"/>
                                        <p:tgtEl>
                                          <p:spTgt spid="27">
                                            <p:txEl>
                                              <p:pRg st="0" end="0"/>
                                            </p:txEl>
                                          </p:spTgt>
                                        </p:tgtEl>
                                        <p:attrNameLst>
                                          <p:attrName>style.textDecorationUnderline</p:attrName>
                                        </p:attrNameLst>
                                      </p:cBhvr>
                                      <p:to>
                                        <p:strVal val="false"/>
                                      </p:to>
                                    </p:set>
                                  </p:childTnLst>
                                </p:cTn>
                              </p:par>
                            </p:childTnLst>
                          </p:cTn>
                        </p:par>
                      </p:childTnLst>
                    </p:cTn>
                  </p:par>
                  <p:par>
                    <p:cTn id="9" fill="hold">
                      <p:stCondLst>
                        <p:cond delay="indefinite"/>
                      </p:stCondLst>
                      <p:childTnLst>
                        <p:par>
                          <p:cTn id="10" fill="hold">
                            <p:stCondLst>
                              <p:cond delay="0"/>
                            </p:stCondLst>
                            <p:childTnLst>
                              <p:par>
                                <p:cTn id="11" presetID="5" presetClass="emph" presetSubtype="3" nodeType="clickEffect">
                                  <p:stCondLst>
                                    <p:cond delay="0"/>
                                  </p:stCondLst>
                                  <p:childTnLst>
                                    <p:set>
                                      <p:cBhvr override="childStyle">
                                        <p:cTn id="12" dur="indefinite"/>
                                        <p:tgtEl>
                                          <p:spTgt spid="27">
                                            <p:txEl>
                                              <p:pRg st="1" end="1"/>
                                            </p:txEl>
                                          </p:spTgt>
                                        </p:tgtEl>
                                        <p:attrNameLst>
                                          <p:attrName>style.fontStyle</p:attrName>
                                        </p:attrNameLst>
                                      </p:cBhvr>
                                      <p:to>
                                        <p:strVal val="italic"/>
                                      </p:to>
                                    </p:set>
                                    <p:set>
                                      <p:cBhvr override="childStyle">
                                        <p:cTn id="13" dur="indefinite"/>
                                        <p:tgtEl>
                                          <p:spTgt spid="27">
                                            <p:txEl>
                                              <p:pRg st="1" end="1"/>
                                            </p:txEl>
                                          </p:spTgt>
                                        </p:tgtEl>
                                        <p:attrNameLst>
                                          <p:attrName>style.fontWeight</p:attrName>
                                        </p:attrNameLst>
                                      </p:cBhvr>
                                      <p:to>
                                        <p:strVal val="bold"/>
                                      </p:to>
                                    </p:set>
                                    <p:set>
                                      <p:cBhvr override="childStyle">
                                        <p:cTn id="14" dur="indefinite"/>
                                        <p:tgtEl>
                                          <p:spTgt spid="27">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College selection and application</a:t>
            </a:r>
          </a:p>
        </p:txBody>
      </p:sp>
      <p:sp>
        <p:nvSpPr>
          <p:cNvPr id="18" name="Content Placeholder 17"/>
          <p:cNvSpPr>
            <a:spLocks noGrp="1"/>
          </p:cNvSpPr>
          <p:nvPr>
            <p:ph idx="1"/>
          </p:nvPr>
        </p:nvSpPr>
        <p:spPr>
          <a:xfrm>
            <a:off x="2971800" y="1752600"/>
            <a:ext cx="5791200" cy="4343400"/>
          </a:xfrm>
        </p:spPr>
        <p:txBody>
          <a:bodyPr/>
          <a:lstStyle/>
          <a:p>
            <a:pPr lvl="0"/>
            <a:r>
              <a:rPr lang="en-US" dirty="0"/>
              <a:t>Meet with your guidance counselor to discuss colleges and college requirements </a:t>
            </a:r>
          </a:p>
          <a:p>
            <a:pPr lvl="1"/>
            <a:r>
              <a:rPr lang="en-US" dirty="0"/>
              <a:t>Application deadlines </a:t>
            </a:r>
          </a:p>
          <a:p>
            <a:pPr lvl="1"/>
            <a:r>
              <a:rPr lang="en-US" dirty="0"/>
              <a:t>Types of courses necessary for admission </a:t>
            </a:r>
          </a:p>
          <a:p>
            <a:pPr lvl="1"/>
            <a:r>
              <a:rPr lang="en-US" dirty="0"/>
              <a:t>Assessment requirements (PSAT, SAT, and/or ACT with or without accommodations)</a:t>
            </a:r>
          </a:p>
        </p:txBody>
      </p:sp>
      <p:pic>
        <p:nvPicPr>
          <p:cNvPr id="2050" name="Picture 2" descr="C:\Users\SAR\AppData\Local\Microsoft\Windows\Temporary Internet Files\Content.IE5\9YQU1L58\MP900422389[1].jpg"/>
          <p:cNvPicPr>
            <a:picLocks noChangeAspect="1" noChangeArrowheads="1"/>
          </p:cNvPicPr>
          <p:nvPr/>
        </p:nvPicPr>
        <p:blipFill>
          <a:blip r:embed="rId3" cstate="print"/>
          <a:srcRect/>
          <a:stretch>
            <a:fillRect/>
          </a:stretch>
        </p:blipFill>
        <p:spPr bwMode="auto">
          <a:xfrm>
            <a:off x="381000" y="2057400"/>
            <a:ext cx="2512293" cy="3733800"/>
          </a:xfrm>
          <a:prstGeom prst="rect">
            <a:avLst/>
          </a:prstGeom>
          <a:noFill/>
        </p:spPr>
      </p:pic>
      <p:sp>
        <p:nvSpPr>
          <p:cNvPr id="8" name="Slide Number Placeholder 7"/>
          <p:cNvSpPr>
            <a:spLocks noGrp="1"/>
          </p:cNvSpPr>
          <p:nvPr>
            <p:ph type="sldNum" sz="quarter" idx="12"/>
          </p:nvPr>
        </p:nvSpPr>
        <p:spPr/>
        <p:txBody>
          <a:bodyPr/>
          <a:lstStyle/>
          <a:p>
            <a:fld id="{05CC2038-037F-49B9-9D9B-D45FD2DC7F05}" type="slidenum">
              <a:rPr lang="en-US" smtClean="0"/>
              <a:pPr/>
              <a:t>42</a:t>
            </a:fld>
            <a:endParaRPr lang="en-US" dirty="0"/>
          </a:p>
        </p:txBody>
      </p:sp>
      <p:sp>
        <p:nvSpPr>
          <p:cNvPr id="9" name="Footer Placeholder 8"/>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mph" presetSubtype="3" nodeType="afterEffect">
                                  <p:stCondLst>
                                    <p:cond delay="0"/>
                                  </p:stCondLst>
                                  <p:childTnLst>
                                    <p:set>
                                      <p:cBhvr override="childStyle">
                                        <p:cTn id="6" dur="indefinite"/>
                                        <p:tgtEl>
                                          <p:spTgt spid="18">
                                            <p:txEl>
                                              <p:pRg st="0" end="0"/>
                                            </p:txEl>
                                          </p:spTgt>
                                        </p:tgtEl>
                                        <p:attrNameLst>
                                          <p:attrName>style.fontStyle</p:attrName>
                                        </p:attrNameLst>
                                      </p:cBhvr>
                                      <p:to>
                                        <p:strVal val="italic"/>
                                      </p:to>
                                    </p:set>
                                    <p:set>
                                      <p:cBhvr override="childStyle">
                                        <p:cTn id="7" dur="indefinite"/>
                                        <p:tgtEl>
                                          <p:spTgt spid="18">
                                            <p:txEl>
                                              <p:pRg st="0" end="0"/>
                                            </p:txEl>
                                          </p:spTgt>
                                        </p:tgtEl>
                                        <p:attrNameLst>
                                          <p:attrName>style.fontWeight</p:attrName>
                                        </p:attrNameLst>
                                      </p:cBhvr>
                                      <p:to>
                                        <p:strVal val="bold"/>
                                      </p:to>
                                    </p:set>
                                    <p:set>
                                      <p:cBhvr override="childStyle">
                                        <p:cTn id="8" dur="indefinite"/>
                                        <p:tgtEl>
                                          <p:spTgt spid="18">
                                            <p:txEl>
                                              <p:pRg st="0" end="0"/>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C:\Documents and Settings\srutherf\Local Settings\Temporary Internet Files\Content.IE5\6VT5ZHFI\MP900305761[1].jpg"/>
          <p:cNvPicPr>
            <a:picLocks noChangeAspect="1" noChangeArrowheads="1"/>
          </p:cNvPicPr>
          <p:nvPr/>
        </p:nvPicPr>
        <p:blipFill>
          <a:blip r:embed="rId3" cstate="print"/>
          <a:srcRect/>
          <a:stretch>
            <a:fillRect/>
          </a:stretch>
        </p:blipFill>
        <p:spPr bwMode="auto">
          <a:xfrm>
            <a:off x="6019800" y="4343400"/>
            <a:ext cx="2438400" cy="2169914"/>
          </a:xfrm>
          <a:prstGeom prst="rect">
            <a:avLst/>
          </a:prstGeom>
          <a:noFill/>
        </p:spPr>
      </p:pic>
      <p:sp>
        <p:nvSpPr>
          <p:cNvPr id="12" name="Title 11"/>
          <p:cNvSpPr>
            <a:spLocks noGrp="1"/>
          </p:cNvSpPr>
          <p:nvPr>
            <p:ph type="title"/>
          </p:nvPr>
        </p:nvSpPr>
        <p:spPr/>
        <p:txBody>
          <a:bodyPr/>
          <a:lstStyle/>
          <a:p>
            <a:r>
              <a:rPr lang="en-US" dirty="0"/>
              <a:t>College selection and application</a:t>
            </a:r>
          </a:p>
        </p:txBody>
      </p:sp>
      <p:sp>
        <p:nvSpPr>
          <p:cNvPr id="18" name="Content Placeholder 17"/>
          <p:cNvSpPr>
            <a:spLocks noGrp="1"/>
          </p:cNvSpPr>
          <p:nvPr>
            <p:ph idx="1"/>
          </p:nvPr>
        </p:nvSpPr>
        <p:spPr/>
        <p:txBody>
          <a:bodyPr/>
          <a:lstStyle/>
          <a:p>
            <a:pPr lvl="0"/>
            <a:r>
              <a:rPr lang="en-US" dirty="0"/>
              <a:t>Attend college fairs and visit postsecondary institutions of interest</a:t>
            </a:r>
          </a:p>
          <a:p>
            <a:pPr lvl="0"/>
            <a:r>
              <a:rPr lang="en-US" dirty="0"/>
              <a:t>Prepare a transition packet for disability documentation: evaluation reports, transcripts, test scores, current IEP, medical records, writing samples, and letters of recommendation</a:t>
            </a:r>
          </a:p>
        </p:txBody>
      </p:sp>
      <p:sp>
        <p:nvSpPr>
          <p:cNvPr id="8" name="Slide Number Placeholder 7"/>
          <p:cNvSpPr>
            <a:spLocks noGrp="1"/>
          </p:cNvSpPr>
          <p:nvPr>
            <p:ph type="sldNum" sz="quarter" idx="12"/>
          </p:nvPr>
        </p:nvSpPr>
        <p:spPr/>
        <p:txBody>
          <a:bodyPr/>
          <a:lstStyle/>
          <a:p>
            <a:fld id="{05CC2038-037F-49B9-9D9B-D45FD2DC7F05}" type="slidenum">
              <a:rPr lang="en-US" smtClean="0"/>
              <a:pPr/>
              <a:t>43</a:t>
            </a:fld>
            <a:endParaRPr lang="en-US" dirty="0"/>
          </a:p>
        </p:txBody>
      </p:sp>
      <p:sp>
        <p:nvSpPr>
          <p:cNvPr id="9" name="Footer Placeholder 8"/>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p:cTn id="7" dur="1000" fill="hold"/>
                                        <p:tgtEl>
                                          <p:spTgt spid="3079"/>
                                        </p:tgtEl>
                                        <p:attrNameLst>
                                          <p:attrName>ppt_w</p:attrName>
                                        </p:attrNameLst>
                                      </p:cBhvr>
                                      <p:tavLst>
                                        <p:tav tm="0">
                                          <p:val>
                                            <p:fltVal val="0"/>
                                          </p:val>
                                        </p:tav>
                                        <p:tav tm="100000">
                                          <p:val>
                                            <p:strVal val="#ppt_w"/>
                                          </p:val>
                                        </p:tav>
                                      </p:tavLst>
                                    </p:anim>
                                    <p:anim calcmode="lin" valueType="num">
                                      <p:cBhvr>
                                        <p:cTn id="8" dur="1000" fill="hold"/>
                                        <p:tgtEl>
                                          <p:spTgt spid="3079"/>
                                        </p:tgtEl>
                                        <p:attrNameLst>
                                          <p:attrName>ppt_h</p:attrName>
                                        </p:attrNameLst>
                                      </p:cBhvr>
                                      <p:tavLst>
                                        <p:tav tm="0">
                                          <p:val>
                                            <p:fltVal val="0"/>
                                          </p:val>
                                        </p:tav>
                                        <p:tav tm="100000">
                                          <p:val>
                                            <p:strVal val="#ppt_h"/>
                                          </p:val>
                                        </p:tav>
                                      </p:tavLst>
                                    </p:anim>
                                    <p:anim calcmode="lin" valueType="num">
                                      <p:cBhvr>
                                        <p:cTn id="9" dur="1000" fill="hold"/>
                                        <p:tgtEl>
                                          <p:spTgt spid="307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en-US" dirty="0"/>
              <a:t>College entrance exams:  SAT</a:t>
            </a:r>
          </a:p>
        </p:txBody>
      </p:sp>
      <p:sp>
        <p:nvSpPr>
          <p:cNvPr id="10" name="Content Placeholder 9"/>
          <p:cNvSpPr>
            <a:spLocks noGrp="1"/>
          </p:cNvSpPr>
          <p:nvPr>
            <p:ph idx="1"/>
          </p:nvPr>
        </p:nvSpPr>
        <p:spPr/>
        <p:txBody>
          <a:bodyPr/>
          <a:lstStyle/>
          <a:p>
            <a:r>
              <a:rPr lang="en-US" sz="2800" dirty="0"/>
              <a:t>Achievement test that measures critical reading skills, math problem-solving skills, and writing skills</a:t>
            </a:r>
          </a:p>
          <a:p>
            <a:r>
              <a:rPr lang="en-US" sz="2800" dirty="0"/>
              <a:t>Does penalize for wrong answers</a:t>
            </a:r>
          </a:p>
          <a:p>
            <a:r>
              <a:rPr lang="en-US" sz="2800" dirty="0"/>
              <a:t>Given seven times a year</a:t>
            </a:r>
          </a:p>
          <a:p>
            <a:r>
              <a:rPr lang="en-US" sz="2800" dirty="0"/>
              <a:t>Reports scores on a scale from 200 to 800 for each section (total maximum score of 2400)</a:t>
            </a:r>
          </a:p>
          <a:p>
            <a:r>
              <a:rPr lang="en-US" sz="2800" dirty="0"/>
              <a:t>Accommodations for students with disabilities</a:t>
            </a:r>
            <a:endParaRPr lang="en-US" sz="2400" dirty="0"/>
          </a:p>
          <a:p>
            <a:pPr algn="r">
              <a:buNone/>
            </a:pPr>
            <a:r>
              <a:rPr lang="en-US" sz="2400" i="1" dirty="0"/>
              <a:t>The College Board</a:t>
            </a:r>
          </a:p>
          <a:p>
            <a:pPr algn="r">
              <a:buNone/>
            </a:pPr>
            <a:r>
              <a:rPr lang="en-US" sz="2400" i="1" dirty="0">
                <a:hlinkClick r:id="rId3"/>
              </a:rPr>
              <a:t>http://www.collegeboard.com/ssd/student/index.html</a:t>
            </a:r>
            <a:r>
              <a:rPr lang="en-US" sz="2400" i="1" dirty="0"/>
              <a:t> </a:t>
            </a:r>
            <a:endParaRPr lang="en-US" sz="2800" i="1" dirty="0"/>
          </a:p>
        </p:txBody>
      </p:sp>
      <p:sp>
        <p:nvSpPr>
          <p:cNvPr id="7" name="Slide Number Placeholder 6"/>
          <p:cNvSpPr>
            <a:spLocks noGrp="1"/>
          </p:cNvSpPr>
          <p:nvPr>
            <p:ph type="sldNum" sz="quarter" idx="12"/>
          </p:nvPr>
        </p:nvSpPr>
        <p:spPr/>
        <p:txBody>
          <a:bodyPr/>
          <a:lstStyle/>
          <a:p>
            <a:fld id="{05CC2038-037F-49B9-9D9B-D45FD2DC7F05}" type="slidenum">
              <a:rPr lang="en-US" smtClean="0"/>
              <a:pPr/>
              <a:t>44</a:t>
            </a:fld>
            <a:endParaRPr lang="en-US" dirty="0"/>
          </a:p>
        </p:txBody>
      </p:sp>
      <p:sp>
        <p:nvSpPr>
          <p:cNvPr id="8" name="Footer Placeholder 7"/>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en-US" dirty="0"/>
              <a:t>College entrance exams – PSAT </a:t>
            </a:r>
          </a:p>
        </p:txBody>
      </p:sp>
      <p:sp>
        <p:nvSpPr>
          <p:cNvPr id="10" name="Content Placeholder 9"/>
          <p:cNvSpPr>
            <a:spLocks noGrp="1"/>
          </p:cNvSpPr>
          <p:nvPr>
            <p:ph idx="1"/>
          </p:nvPr>
        </p:nvSpPr>
        <p:spPr/>
        <p:txBody>
          <a:bodyPr/>
          <a:lstStyle/>
          <a:p>
            <a:r>
              <a:rPr lang="en-US" sz="2800" dirty="0"/>
              <a:t>Preliminary SAT given annually at high schools in mid-October to students in grade 10 and 11</a:t>
            </a:r>
          </a:p>
          <a:p>
            <a:r>
              <a:rPr lang="en-US" sz="2800" dirty="0"/>
              <a:t>Measures critical reading skills, math problem-solving skills, and writing skills</a:t>
            </a:r>
          </a:p>
          <a:p>
            <a:r>
              <a:rPr lang="en-US" sz="2800" dirty="0"/>
              <a:t>Predicts performance on the SAT</a:t>
            </a:r>
          </a:p>
          <a:p>
            <a:r>
              <a:rPr lang="en-US" sz="2800" dirty="0"/>
              <a:t>Determines eligibility for the National Merit Scholarship program</a:t>
            </a:r>
          </a:p>
          <a:p>
            <a:pPr algn="r">
              <a:buNone/>
            </a:pPr>
            <a:r>
              <a:rPr lang="en-US" sz="2400" i="1" dirty="0"/>
              <a:t>The College Board</a:t>
            </a:r>
          </a:p>
          <a:p>
            <a:pPr algn="r">
              <a:buNone/>
            </a:pPr>
            <a:r>
              <a:rPr lang="en-US" sz="2400" i="1" dirty="0">
                <a:hlinkClick r:id="rId3"/>
              </a:rPr>
              <a:t>http://www.collegeboard.com/ssd/student/index.html</a:t>
            </a:r>
            <a:r>
              <a:rPr lang="en-US" sz="2400" i="1" dirty="0"/>
              <a:t> </a:t>
            </a:r>
            <a:endParaRPr lang="en-US" sz="2800" i="1" dirty="0"/>
          </a:p>
        </p:txBody>
      </p:sp>
      <p:sp>
        <p:nvSpPr>
          <p:cNvPr id="7" name="Slide Number Placeholder 6"/>
          <p:cNvSpPr>
            <a:spLocks noGrp="1"/>
          </p:cNvSpPr>
          <p:nvPr>
            <p:ph type="sldNum" sz="quarter" idx="12"/>
          </p:nvPr>
        </p:nvSpPr>
        <p:spPr/>
        <p:txBody>
          <a:bodyPr/>
          <a:lstStyle/>
          <a:p>
            <a:fld id="{05CC2038-037F-49B9-9D9B-D45FD2DC7F05}" type="slidenum">
              <a:rPr lang="en-US" smtClean="0"/>
              <a:pPr/>
              <a:t>45</a:t>
            </a:fld>
            <a:endParaRPr lang="en-US" dirty="0"/>
          </a:p>
        </p:txBody>
      </p:sp>
      <p:sp>
        <p:nvSpPr>
          <p:cNvPr id="8" name="Footer Placeholder 7"/>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en-US" dirty="0"/>
              <a:t>College entrance exams:  ACT</a:t>
            </a:r>
          </a:p>
        </p:txBody>
      </p:sp>
      <p:sp>
        <p:nvSpPr>
          <p:cNvPr id="11" name="Content Placeholder 10"/>
          <p:cNvSpPr>
            <a:spLocks noGrp="1"/>
          </p:cNvSpPr>
          <p:nvPr>
            <p:ph idx="1"/>
          </p:nvPr>
        </p:nvSpPr>
        <p:spPr/>
        <p:txBody>
          <a:bodyPr/>
          <a:lstStyle/>
          <a:p>
            <a:r>
              <a:rPr lang="en-US" sz="2800" dirty="0"/>
              <a:t>Achievement test that measures learning in English, math, reading, science, and writing (optional)</a:t>
            </a:r>
          </a:p>
          <a:p>
            <a:pPr lvl="1"/>
            <a:r>
              <a:rPr lang="en-US" dirty="0"/>
              <a:t>Does not penalize for wrong answers</a:t>
            </a:r>
          </a:p>
          <a:p>
            <a:pPr lvl="1"/>
            <a:r>
              <a:rPr lang="en-US" dirty="0"/>
              <a:t>Given six times a year</a:t>
            </a:r>
          </a:p>
          <a:p>
            <a:pPr lvl="1"/>
            <a:r>
              <a:rPr lang="en-US" dirty="0"/>
              <a:t>Reports scores on a scale from one to 36</a:t>
            </a:r>
          </a:p>
          <a:p>
            <a:pPr lvl="1"/>
            <a:r>
              <a:rPr lang="en-US" dirty="0"/>
              <a:t>Accommodations for students with disabilities</a:t>
            </a:r>
          </a:p>
          <a:p>
            <a:pPr algn="r">
              <a:buNone/>
            </a:pPr>
            <a:r>
              <a:rPr lang="en-US" sz="2400" i="1" dirty="0"/>
              <a:t>ACT, Inc.</a:t>
            </a:r>
          </a:p>
          <a:p>
            <a:pPr algn="r">
              <a:buNone/>
            </a:pPr>
            <a:r>
              <a:rPr lang="en-US" sz="2400" i="1" dirty="0">
                <a:hlinkClick r:id="rId3"/>
              </a:rPr>
              <a:t>http://www.act.org/aap/disab/index.html</a:t>
            </a:r>
            <a:r>
              <a:rPr lang="en-US" sz="2400" i="1" dirty="0"/>
              <a:t> </a:t>
            </a:r>
          </a:p>
        </p:txBody>
      </p:sp>
      <p:sp>
        <p:nvSpPr>
          <p:cNvPr id="7" name="Slide Number Placeholder 6"/>
          <p:cNvSpPr>
            <a:spLocks noGrp="1"/>
          </p:cNvSpPr>
          <p:nvPr>
            <p:ph type="sldNum" sz="quarter" idx="12"/>
          </p:nvPr>
        </p:nvSpPr>
        <p:spPr/>
        <p:txBody>
          <a:bodyPr/>
          <a:lstStyle/>
          <a:p>
            <a:fld id="{05CC2038-037F-49B9-9D9B-D45FD2DC7F05}" type="slidenum">
              <a:rPr lang="en-US" smtClean="0"/>
              <a:pPr/>
              <a:t>46</a:t>
            </a:fld>
            <a:endParaRPr lang="en-US" dirty="0"/>
          </a:p>
        </p:txBody>
      </p:sp>
      <p:sp>
        <p:nvSpPr>
          <p:cNvPr id="8" name="Footer Placeholder 7"/>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en-US" dirty="0"/>
              <a:t>College entrance exams:  Texas Success Initiative</a:t>
            </a:r>
          </a:p>
        </p:txBody>
      </p:sp>
      <p:sp>
        <p:nvSpPr>
          <p:cNvPr id="11" name="Content Placeholder 10"/>
          <p:cNvSpPr>
            <a:spLocks noGrp="1"/>
          </p:cNvSpPr>
          <p:nvPr>
            <p:ph idx="1"/>
          </p:nvPr>
        </p:nvSpPr>
        <p:spPr>
          <a:xfrm>
            <a:off x="381000" y="1752600"/>
            <a:ext cx="8382000" cy="4495800"/>
          </a:xfrm>
        </p:spPr>
        <p:txBody>
          <a:bodyPr/>
          <a:lstStyle/>
          <a:p>
            <a:r>
              <a:rPr lang="en-US" sz="2400" dirty="0">
                <a:hlinkClick r:id="rId3"/>
              </a:rPr>
              <a:t>The Texas Success Initiative (TSI)</a:t>
            </a:r>
            <a:r>
              <a:rPr lang="en-US" sz="2400" dirty="0"/>
              <a:t> is a state mandate that requires students to be assessed in reading, writing and math skills prior to enrolling in college, and to be advised based on the results of that assessment. </a:t>
            </a:r>
          </a:p>
          <a:p>
            <a:pPr lvl="1"/>
            <a:r>
              <a:rPr lang="en-US" sz="2000" dirty="0"/>
              <a:t>Before students take the TSI Assessment, they must participate in a Pre-Assessment Activity. The college or university  is required to provide the Pre-Assessment Activity.</a:t>
            </a:r>
          </a:p>
          <a:p>
            <a:r>
              <a:rPr lang="en-US" sz="2400" dirty="0"/>
              <a:t>Exemptions</a:t>
            </a:r>
            <a:endParaRPr lang="en-US" sz="1400" dirty="0"/>
          </a:p>
          <a:p>
            <a:pPr lvl="1"/>
            <a:r>
              <a:rPr lang="en-US" sz="1400" b="1" dirty="0"/>
              <a:t>Have met the minimum college readiness standard on SAT</a:t>
            </a:r>
            <a:r>
              <a:rPr lang="en-US" sz="1400" b="1" baseline="30000" dirty="0"/>
              <a:t>®</a:t>
            </a:r>
            <a:r>
              <a:rPr lang="en-US" sz="1400" b="1" dirty="0"/>
              <a:t>, ACT, or a statewide high school test; </a:t>
            </a:r>
          </a:p>
          <a:p>
            <a:pPr lvl="1"/>
            <a:r>
              <a:rPr lang="en-US" sz="1400" b="1" dirty="0"/>
              <a:t>Have successfully completed college-level English and math courses; </a:t>
            </a:r>
          </a:p>
          <a:p>
            <a:pPr lvl="1"/>
            <a:r>
              <a:rPr lang="en-US" sz="1400" b="1" dirty="0"/>
              <a:t>Have enrolled in a Level-One certificate program (fewer than 43 semester credit hours); </a:t>
            </a:r>
          </a:p>
          <a:p>
            <a:pPr lvl="1"/>
            <a:r>
              <a:rPr lang="en-US" sz="1400" b="1" dirty="0"/>
              <a:t>Are not seeking a degree; or </a:t>
            </a:r>
          </a:p>
          <a:p>
            <a:pPr lvl="1"/>
            <a:r>
              <a:rPr lang="en-US" sz="1400" b="1" dirty="0"/>
              <a:t>Have been, or currently are, in the military </a:t>
            </a:r>
          </a:p>
          <a:p>
            <a:endParaRPr lang="en-US" sz="2400" dirty="0"/>
          </a:p>
          <a:p>
            <a:pPr marL="457200" lvl="1" indent="0">
              <a:buNone/>
            </a:pPr>
            <a:endParaRPr lang="en-US" sz="2000" dirty="0"/>
          </a:p>
        </p:txBody>
      </p:sp>
      <p:sp>
        <p:nvSpPr>
          <p:cNvPr id="7" name="Slide Number Placeholder 6"/>
          <p:cNvSpPr>
            <a:spLocks noGrp="1"/>
          </p:cNvSpPr>
          <p:nvPr>
            <p:ph type="sldNum" sz="quarter" idx="12"/>
          </p:nvPr>
        </p:nvSpPr>
        <p:spPr/>
        <p:txBody>
          <a:bodyPr/>
          <a:lstStyle/>
          <a:p>
            <a:fld id="{05CC2038-037F-49B9-9D9B-D45FD2DC7F05}" type="slidenum">
              <a:rPr lang="en-US" smtClean="0"/>
              <a:pPr/>
              <a:t>47</a:t>
            </a:fld>
            <a:endParaRPr lang="en-US" dirty="0"/>
          </a:p>
        </p:txBody>
      </p:sp>
      <p:sp>
        <p:nvSpPr>
          <p:cNvPr id="9" name="Footer Placeholder 8"/>
          <p:cNvSpPr>
            <a:spLocks noGrp="1"/>
          </p:cNvSpPr>
          <p:nvPr>
            <p:ph type="ftr" sz="quarter" idx="11"/>
          </p:nvPr>
        </p:nvSpPr>
        <p:spPr/>
        <p:txBody>
          <a:bodyPr/>
          <a:lstStyle/>
          <a:p>
            <a:r>
              <a:rPr lang="en-US" dirty="0"/>
              <a:t>Secondary Transition/Post-School Results Network</a:t>
            </a:r>
          </a:p>
        </p:txBody>
      </p:sp>
    </p:spTree>
    <p:extLst>
      <p:ext uri="{BB962C8B-B14F-4D97-AF65-F5344CB8AC3E}">
        <p14:creationId xmlns:p14="http://schemas.microsoft.com/office/powerpoint/2010/main" val="5618446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4" name="Picture 26" descr="C:\Users\SAR\AppData\Local\Microsoft\Windows\Temporary Internet Files\Content.IE5\XSIEVGGQ\MP900442214[1].jpg"/>
          <p:cNvPicPr>
            <a:picLocks noChangeAspect="1" noChangeArrowheads="1"/>
          </p:cNvPicPr>
          <p:nvPr/>
        </p:nvPicPr>
        <p:blipFill>
          <a:blip r:embed="rId3" cstate="print"/>
          <a:srcRect/>
          <a:stretch>
            <a:fillRect/>
          </a:stretch>
        </p:blipFill>
        <p:spPr bwMode="auto">
          <a:xfrm>
            <a:off x="0" y="0"/>
            <a:ext cx="9144000" cy="6096000"/>
          </a:xfrm>
          <a:prstGeom prst="rect">
            <a:avLst/>
          </a:prstGeom>
          <a:noFill/>
        </p:spPr>
      </p:pic>
      <p:sp>
        <p:nvSpPr>
          <p:cNvPr id="6" name="Title 5"/>
          <p:cNvSpPr>
            <a:spLocks noGrp="1"/>
          </p:cNvSpPr>
          <p:nvPr>
            <p:ph type="title"/>
          </p:nvPr>
        </p:nvSpPr>
        <p:spPr>
          <a:xfrm>
            <a:off x="381000" y="381000"/>
            <a:ext cx="4572000" cy="4572000"/>
          </a:xfrm>
        </p:spPr>
        <p:txBody>
          <a:bodyPr/>
          <a:lstStyle/>
          <a:p>
            <a:r>
              <a:rPr lang="en-US" sz="6600" dirty="0"/>
              <a:t>How will I pay for college?</a:t>
            </a:r>
          </a:p>
        </p:txBody>
      </p:sp>
      <p:sp>
        <p:nvSpPr>
          <p:cNvPr id="10" name="Slide Number Placeholder 9"/>
          <p:cNvSpPr>
            <a:spLocks noGrp="1"/>
          </p:cNvSpPr>
          <p:nvPr>
            <p:ph type="sldNum" sz="quarter" idx="12"/>
          </p:nvPr>
        </p:nvSpPr>
        <p:spPr/>
        <p:txBody>
          <a:bodyPr/>
          <a:lstStyle/>
          <a:p>
            <a:fld id="{05CC2038-037F-49B9-9D9B-D45FD2DC7F05}" type="slidenum">
              <a:rPr lang="en-US" smtClean="0"/>
              <a:pPr/>
              <a:t>48</a:t>
            </a:fld>
            <a:endParaRPr lang="en-US" dirty="0"/>
          </a:p>
        </p:txBody>
      </p:sp>
      <p:sp>
        <p:nvSpPr>
          <p:cNvPr id="11" name="Footer Placeholder 10"/>
          <p:cNvSpPr>
            <a:spLocks noGrp="1"/>
          </p:cNvSpPr>
          <p:nvPr>
            <p:ph type="ftr" sz="quarter" idx="11"/>
          </p:nvPr>
        </p:nvSpPr>
        <p:spPr/>
        <p:txBody>
          <a:bodyPr/>
          <a:lstStyle/>
          <a:p>
            <a:r>
              <a:rPr lang="en-US" dirty="0"/>
              <a:t>Secondary Transition/Post-School Results Network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074"/>
                                        </p:tgtEl>
                                        <p:attrNameLst>
                                          <p:attrName>style.visibility</p:attrName>
                                        </p:attrNameLst>
                                      </p:cBhvr>
                                      <p:to>
                                        <p:strVal val="visible"/>
                                      </p:to>
                                    </p:set>
                                    <p:animEffect transition="in" filter="dissolve">
                                      <p:cBhvr>
                                        <p:cTn id="7" dur="500"/>
                                        <p:tgtEl>
                                          <p:spTgt spid="207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Paying for College </a:t>
            </a:r>
          </a:p>
        </p:txBody>
      </p:sp>
      <p:sp>
        <p:nvSpPr>
          <p:cNvPr id="18" name="Content Placeholder 17"/>
          <p:cNvSpPr>
            <a:spLocks noGrp="1"/>
          </p:cNvSpPr>
          <p:nvPr>
            <p:ph idx="1"/>
          </p:nvPr>
        </p:nvSpPr>
        <p:spPr>
          <a:xfrm>
            <a:off x="2895600" y="1752600"/>
            <a:ext cx="5867400" cy="2362200"/>
          </a:xfrm>
        </p:spPr>
        <p:txBody>
          <a:bodyPr/>
          <a:lstStyle/>
          <a:p>
            <a:r>
              <a:rPr lang="en-US" sz="2800" dirty="0"/>
              <a:t>Student/parent college savings accounts rarely cover the full cost of a college education</a:t>
            </a:r>
          </a:p>
          <a:p>
            <a:r>
              <a:rPr lang="en-US" sz="2800" dirty="0"/>
              <a:t>Most students utilize multiple resources to pay for college</a:t>
            </a:r>
          </a:p>
        </p:txBody>
      </p:sp>
      <p:sp>
        <p:nvSpPr>
          <p:cNvPr id="8" name="Content Placeholder 7"/>
          <p:cNvSpPr>
            <a:spLocks noGrp="1"/>
          </p:cNvSpPr>
          <p:nvPr>
            <p:ph idx="13"/>
          </p:nvPr>
        </p:nvSpPr>
        <p:spPr>
          <a:xfrm>
            <a:off x="381000" y="4191000"/>
            <a:ext cx="8382000" cy="1828800"/>
          </a:xfrm>
        </p:spPr>
        <p:txBody>
          <a:bodyPr/>
          <a:lstStyle/>
          <a:p>
            <a:r>
              <a:rPr lang="en-US" sz="2800" dirty="0"/>
              <a:t>Financial aid is based on a partnership among the student, parents, postsecondary educational institutions, state and federal governments, and available private resources</a:t>
            </a:r>
          </a:p>
          <a:p>
            <a:endParaRPr lang="en-US" sz="2800" dirty="0"/>
          </a:p>
        </p:txBody>
      </p:sp>
      <p:pic>
        <p:nvPicPr>
          <p:cNvPr id="47" name="Picture 30" descr="C:\Users\SAR\AppData\Local\Microsoft\Windows\Temporary Internet Files\Content.IE5\XSIEVGGQ\MP910216431[1].jpg"/>
          <p:cNvPicPr>
            <a:picLocks noChangeAspect="1" noChangeArrowheads="1"/>
          </p:cNvPicPr>
          <p:nvPr/>
        </p:nvPicPr>
        <p:blipFill>
          <a:blip r:embed="rId3" cstate="print"/>
          <a:srcRect/>
          <a:stretch>
            <a:fillRect/>
          </a:stretch>
        </p:blipFill>
        <p:spPr bwMode="auto">
          <a:xfrm>
            <a:off x="228600" y="1905000"/>
            <a:ext cx="2641600" cy="1981200"/>
          </a:xfrm>
          <a:prstGeom prst="rect">
            <a:avLst/>
          </a:prstGeom>
          <a:noFill/>
        </p:spPr>
      </p:pic>
      <p:sp>
        <p:nvSpPr>
          <p:cNvPr id="10" name="Slide Number Placeholder 9"/>
          <p:cNvSpPr>
            <a:spLocks noGrp="1"/>
          </p:cNvSpPr>
          <p:nvPr>
            <p:ph type="sldNum" sz="quarter" idx="12"/>
          </p:nvPr>
        </p:nvSpPr>
        <p:spPr/>
        <p:txBody>
          <a:bodyPr/>
          <a:lstStyle/>
          <a:p>
            <a:fld id="{05CC2038-037F-49B9-9D9B-D45FD2DC7F05}" type="slidenum">
              <a:rPr lang="en-US" smtClean="0"/>
              <a:pPr/>
              <a:t>49</a:t>
            </a:fld>
            <a:endParaRPr lang="en-US" dirty="0"/>
          </a:p>
        </p:txBody>
      </p:sp>
      <p:sp>
        <p:nvSpPr>
          <p:cNvPr id="11" name="Footer Placeholder 10"/>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I go to college?</a:t>
            </a:r>
          </a:p>
        </p:txBody>
      </p:sp>
      <p:sp>
        <p:nvSpPr>
          <p:cNvPr id="3" name="Content Placeholder 2"/>
          <p:cNvSpPr>
            <a:spLocks noGrp="1"/>
          </p:cNvSpPr>
          <p:nvPr>
            <p:ph idx="1"/>
          </p:nvPr>
        </p:nvSpPr>
        <p:spPr/>
        <p:txBody>
          <a:bodyPr/>
          <a:lstStyle/>
          <a:p>
            <a:r>
              <a:rPr lang="en-US" dirty="0"/>
              <a:t>The U.S. has changed from a manufacturing-based economy to a </a:t>
            </a:r>
            <a:r>
              <a:rPr lang="en-US" b="1" i="1" dirty="0">
                <a:solidFill>
                  <a:schemeClr val="tx2">
                    <a:lumMod val="50000"/>
                  </a:schemeClr>
                </a:solidFill>
              </a:rPr>
              <a:t>knowledge-based  economy </a:t>
            </a:r>
          </a:p>
          <a:p>
            <a:r>
              <a:rPr lang="en-US" dirty="0"/>
              <a:t>A college education today is comparable to a high school education forty years ago. </a:t>
            </a:r>
          </a:p>
          <a:p>
            <a:r>
              <a:rPr lang="en-US" dirty="0"/>
              <a:t>College opens doors to better employment </a:t>
            </a:r>
            <a:r>
              <a:rPr lang="en-US" b="1" i="1" dirty="0">
                <a:solidFill>
                  <a:schemeClr val="tx2">
                    <a:lumMod val="50000"/>
                  </a:schemeClr>
                </a:solidFill>
              </a:rPr>
              <a:t>options and opportunities </a:t>
            </a:r>
          </a:p>
          <a:p>
            <a:pPr algn="r">
              <a:buNone/>
            </a:pPr>
            <a:r>
              <a:rPr lang="en-US" sz="1800" b="1" dirty="0"/>
              <a:t>		</a:t>
            </a:r>
            <a:r>
              <a:rPr lang="en-US" sz="1800" b="1" i="1" dirty="0"/>
              <a:t>CollegeView: Importance of College Education </a:t>
            </a:r>
            <a:r>
              <a:rPr lang="en-US" sz="1800" i="1" dirty="0">
                <a:hlinkClick r:id="rId3"/>
              </a:rPr>
              <a:t>http://www.collegeview.com/importance_of_college_education.html</a:t>
            </a:r>
            <a:r>
              <a:rPr lang="en-US" sz="1800" i="1" dirty="0"/>
              <a:t> </a:t>
            </a:r>
            <a:endParaRPr lang="en-US" dirty="0"/>
          </a:p>
        </p:txBody>
      </p:sp>
      <p:sp>
        <p:nvSpPr>
          <p:cNvPr id="7" name="Slide Number Placeholder 6"/>
          <p:cNvSpPr>
            <a:spLocks noGrp="1"/>
          </p:cNvSpPr>
          <p:nvPr>
            <p:ph type="sldNum" sz="quarter" idx="12"/>
          </p:nvPr>
        </p:nvSpPr>
        <p:spPr/>
        <p:txBody>
          <a:bodyPr/>
          <a:lstStyle/>
          <a:p>
            <a:fld id="{05CC2038-037F-49B9-9D9B-D45FD2DC7F05}" type="slidenum">
              <a:rPr lang="en-US" smtClean="0"/>
              <a:pPr/>
              <a:t>5</a:t>
            </a:fld>
            <a:endParaRPr lang="en-US" dirty="0"/>
          </a:p>
        </p:txBody>
      </p:sp>
      <p:sp>
        <p:nvSpPr>
          <p:cNvPr id="8" name="Footer Placeholder 7"/>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Paying for College </a:t>
            </a:r>
          </a:p>
        </p:txBody>
      </p:sp>
      <p:sp>
        <p:nvSpPr>
          <p:cNvPr id="7" name="Content Placeholder 6"/>
          <p:cNvSpPr>
            <a:spLocks noGrp="1"/>
          </p:cNvSpPr>
          <p:nvPr>
            <p:ph sz="half" idx="1"/>
          </p:nvPr>
        </p:nvSpPr>
        <p:spPr/>
        <p:txBody>
          <a:bodyPr/>
          <a:lstStyle/>
          <a:p>
            <a:r>
              <a:rPr lang="en-US" b="1" dirty="0"/>
              <a:t>Scholarships</a:t>
            </a:r>
            <a:r>
              <a:rPr lang="en-US" dirty="0"/>
              <a:t> – gifts and awards based on merit, grades, activities, relationship, etc.</a:t>
            </a:r>
          </a:p>
          <a:p>
            <a:r>
              <a:rPr lang="en-US" b="1" dirty="0"/>
              <a:t>Grants</a:t>
            </a:r>
            <a:r>
              <a:rPr lang="en-US" dirty="0"/>
              <a:t> – money awarded based on need</a:t>
            </a:r>
          </a:p>
          <a:p>
            <a:r>
              <a:rPr lang="en-US" dirty="0"/>
              <a:t>Both are considered “free” money and do not have to be paid back</a:t>
            </a:r>
          </a:p>
          <a:p>
            <a:endParaRPr lang="en-US" dirty="0"/>
          </a:p>
        </p:txBody>
      </p:sp>
      <p:sp>
        <p:nvSpPr>
          <p:cNvPr id="8" name="Content Placeholder 7"/>
          <p:cNvSpPr>
            <a:spLocks noGrp="1"/>
          </p:cNvSpPr>
          <p:nvPr>
            <p:ph sz="half" idx="2"/>
          </p:nvPr>
        </p:nvSpPr>
        <p:spPr/>
        <p:txBody>
          <a:bodyPr/>
          <a:lstStyle/>
          <a:p>
            <a:r>
              <a:rPr lang="en-US" b="1" dirty="0"/>
              <a:t>Loans</a:t>
            </a:r>
            <a:r>
              <a:rPr lang="en-US" dirty="0"/>
              <a:t> – borrowed money based on need and credit worthiness;  must be paid back</a:t>
            </a:r>
          </a:p>
          <a:p>
            <a:r>
              <a:rPr lang="en-US" b="1" dirty="0"/>
              <a:t>Work-Study</a:t>
            </a:r>
            <a:r>
              <a:rPr lang="en-US" dirty="0"/>
              <a:t> – student employment in exchange for tuition</a:t>
            </a:r>
          </a:p>
          <a:p>
            <a:endParaRPr lang="en-US" dirty="0"/>
          </a:p>
        </p:txBody>
      </p:sp>
      <p:sp>
        <p:nvSpPr>
          <p:cNvPr id="10" name="Slide Number Placeholder 9"/>
          <p:cNvSpPr>
            <a:spLocks noGrp="1"/>
          </p:cNvSpPr>
          <p:nvPr>
            <p:ph type="sldNum" sz="quarter" idx="12"/>
          </p:nvPr>
        </p:nvSpPr>
        <p:spPr/>
        <p:txBody>
          <a:bodyPr/>
          <a:lstStyle/>
          <a:p>
            <a:fld id="{05CC2038-037F-49B9-9D9B-D45FD2DC7F05}" type="slidenum">
              <a:rPr lang="en-US" smtClean="0"/>
              <a:pPr/>
              <a:t>50</a:t>
            </a:fld>
            <a:endParaRPr lang="en-US" dirty="0"/>
          </a:p>
        </p:txBody>
      </p:sp>
      <p:sp>
        <p:nvSpPr>
          <p:cNvPr id="11" name="Footer Placeholder 10"/>
          <p:cNvSpPr>
            <a:spLocks noGrp="1"/>
          </p:cNvSpPr>
          <p:nvPr>
            <p:ph type="ftr" sz="quarter" idx="11"/>
          </p:nvPr>
        </p:nvSpPr>
        <p:spPr/>
        <p:txBody>
          <a:bodyPr/>
          <a:lstStyle/>
          <a:p>
            <a:r>
              <a:rPr lang="en-US"/>
              <a:t>Secondary Transition/Post-School Results Network</a:t>
            </a:r>
            <a:endParaRPr lang="en-US" dirty="0"/>
          </a:p>
        </p:txBody>
      </p:sp>
      <p:grpSp>
        <p:nvGrpSpPr>
          <p:cNvPr id="9" name="Group 8"/>
          <p:cNvGrpSpPr/>
          <p:nvPr/>
        </p:nvGrpSpPr>
        <p:grpSpPr>
          <a:xfrm rot="335231">
            <a:off x="5782284" y="5091927"/>
            <a:ext cx="1770431" cy="1468561"/>
            <a:chOff x="6432087" y="2563443"/>
            <a:chExt cx="2183260" cy="1778115"/>
          </a:xfrm>
        </p:grpSpPr>
        <p:pic>
          <p:nvPicPr>
            <p:cNvPr id="12" name="Picture 4" descr="dd00200_"/>
            <p:cNvPicPr>
              <a:picLocks noChangeAspect="1" noChangeArrowheads="1"/>
            </p:cNvPicPr>
            <p:nvPr/>
          </p:nvPicPr>
          <p:blipFill>
            <a:blip r:embed="rId3" cstate="print"/>
            <a:srcRect/>
            <a:stretch>
              <a:fillRect/>
            </a:stretch>
          </p:blipFill>
          <p:spPr bwMode="auto">
            <a:xfrm rot="156783">
              <a:off x="6432087" y="2563443"/>
              <a:ext cx="2183260" cy="1778115"/>
            </a:xfrm>
            <a:prstGeom prst="rect">
              <a:avLst/>
            </a:prstGeom>
            <a:noFill/>
          </p:spPr>
        </p:pic>
        <p:sp>
          <p:nvSpPr>
            <p:cNvPr id="13" name="Rectangle 12"/>
            <p:cNvSpPr/>
            <p:nvPr/>
          </p:nvSpPr>
          <p:spPr>
            <a:xfrm rot="251236">
              <a:off x="6719280" y="3482159"/>
              <a:ext cx="1471755" cy="428491"/>
            </a:xfrm>
            <a:prstGeom prst="rect">
              <a:avLst/>
            </a:prstGeom>
            <a:noFill/>
          </p:spPr>
          <p:txBody>
            <a:bodyPr wrap="none" lIns="91440" tIns="45720" rIns="91440" bIns="45720">
              <a:prstTxWarp prst="textPlain">
                <a:avLst/>
              </a:prstTxWarp>
              <a:spAutoFit/>
            </a:bodyPr>
            <a:lstStyle/>
            <a:p>
              <a:pPr algn="ct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Handout</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gr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i="1" dirty="0"/>
              <a:t>Paying for College </a:t>
            </a:r>
            <a:br>
              <a:rPr lang="en-US" sz="3200" i="1" dirty="0"/>
            </a:br>
            <a:r>
              <a:rPr lang="en-US" dirty="0"/>
              <a:t>Local Options </a:t>
            </a:r>
          </a:p>
        </p:txBody>
      </p:sp>
      <p:sp>
        <p:nvSpPr>
          <p:cNvPr id="6" name="Content Placeholder 5"/>
          <p:cNvSpPr>
            <a:spLocks noGrp="1"/>
          </p:cNvSpPr>
          <p:nvPr>
            <p:ph idx="1"/>
          </p:nvPr>
        </p:nvSpPr>
        <p:spPr/>
        <p:txBody>
          <a:bodyPr/>
          <a:lstStyle/>
          <a:p>
            <a:pPr lvl="0"/>
            <a:r>
              <a:rPr lang="en-US" dirty="0"/>
              <a:t>Community organizations frequently offer scholarships for high school students </a:t>
            </a:r>
          </a:p>
          <a:p>
            <a:pPr lvl="0">
              <a:buNone/>
            </a:pPr>
            <a:r>
              <a:rPr lang="en-US" sz="2800" dirty="0"/>
              <a:t>	</a:t>
            </a:r>
            <a:r>
              <a:rPr lang="en-US" sz="2400" i="1" dirty="0"/>
              <a:t>(American Legion, Rotary Club, Jaycees, booster clubs, etc.)</a:t>
            </a:r>
            <a:endParaRPr lang="en-US" i="1" dirty="0"/>
          </a:p>
          <a:p>
            <a:pPr lvl="1"/>
            <a:r>
              <a:rPr lang="en-US" sz="3200" dirty="0"/>
              <a:t>Often overlooked and may have less competition than national awards</a:t>
            </a:r>
          </a:p>
          <a:p>
            <a:pPr lvl="1"/>
            <a:r>
              <a:rPr lang="en-US" sz="3200" dirty="0"/>
              <a:t>May require applicants to have a relative or friend who is a member of the organization</a:t>
            </a:r>
          </a:p>
        </p:txBody>
      </p:sp>
      <p:sp>
        <p:nvSpPr>
          <p:cNvPr id="8" name="Slide Number Placeholder 7"/>
          <p:cNvSpPr>
            <a:spLocks noGrp="1"/>
          </p:cNvSpPr>
          <p:nvPr>
            <p:ph type="sldNum" sz="quarter" idx="12"/>
          </p:nvPr>
        </p:nvSpPr>
        <p:spPr/>
        <p:txBody>
          <a:bodyPr/>
          <a:lstStyle/>
          <a:p>
            <a:fld id="{05CC2038-037F-49B9-9D9B-D45FD2DC7F05}" type="slidenum">
              <a:rPr lang="en-US" smtClean="0"/>
              <a:pPr/>
              <a:t>51</a:t>
            </a:fld>
            <a:endParaRPr lang="en-US" dirty="0"/>
          </a:p>
        </p:txBody>
      </p:sp>
      <p:sp>
        <p:nvSpPr>
          <p:cNvPr id="9" name="Footer Placeholder 8"/>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i="1" dirty="0"/>
              <a:t>Paying for College</a:t>
            </a:r>
            <a:br>
              <a:rPr lang="en-US" dirty="0"/>
            </a:br>
            <a:r>
              <a:rPr lang="en-US" dirty="0"/>
              <a:t>Federal Options </a:t>
            </a:r>
          </a:p>
        </p:txBody>
      </p:sp>
      <p:sp>
        <p:nvSpPr>
          <p:cNvPr id="6" name="Content Placeholder 5"/>
          <p:cNvSpPr>
            <a:spLocks noGrp="1"/>
          </p:cNvSpPr>
          <p:nvPr>
            <p:ph idx="1"/>
          </p:nvPr>
        </p:nvSpPr>
        <p:spPr/>
        <p:txBody>
          <a:bodyPr/>
          <a:lstStyle/>
          <a:p>
            <a:pPr lvl="0"/>
            <a:r>
              <a:rPr lang="en-US" dirty="0"/>
              <a:t>The federal government awards more financial aid to college-bound students than any other resource</a:t>
            </a:r>
          </a:p>
          <a:p>
            <a:pPr lvl="0"/>
            <a:r>
              <a:rPr lang="en-US" dirty="0"/>
              <a:t>Most commonly available in the form of grants, loans, and work-study</a:t>
            </a:r>
          </a:p>
          <a:p>
            <a:pPr lvl="0"/>
            <a:r>
              <a:rPr lang="en-US" dirty="0"/>
              <a:t>First step is to fill out the Free Application for Federal Student Aid (FAFSA)</a:t>
            </a:r>
          </a:p>
        </p:txBody>
      </p:sp>
      <p:sp>
        <p:nvSpPr>
          <p:cNvPr id="8" name="Slide Number Placeholder 7"/>
          <p:cNvSpPr>
            <a:spLocks noGrp="1"/>
          </p:cNvSpPr>
          <p:nvPr>
            <p:ph type="sldNum" sz="quarter" idx="12"/>
          </p:nvPr>
        </p:nvSpPr>
        <p:spPr/>
        <p:txBody>
          <a:bodyPr/>
          <a:lstStyle/>
          <a:p>
            <a:fld id="{05CC2038-037F-49B9-9D9B-D45FD2DC7F05}" type="slidenum">
              <a:rPr lang="en-US" smtClean="0"/>
              <a:pPr/>
              <a:t>52</a:t>
            </a:fld>
            <a:endParaRPr lang="en-US" dirty="0"/>
          </a:p>
        </p:txBody>
      </p:sp>
      <p:sp>
        <p:nvSpPr>
          <p:cNvPr id="9" name="Footer Placeholder 8"/>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i="1" dirty="0"/>
              <a:t>Paying for College</a:t>
            </a:r>
            <a:br>
              <a:rPr lang="en-US" dirty="0"/>
            </a:br>
            <a:r>
              <a:rPr lang="en-US" dirty="0"/>
              <a:t>Merit-Based Options </a:t>
            </a:r>
          </a:p>
        </p:txBody>
      </p:sp>
      <p:sp>
        <p:nvSpPr>
          <p:cNvPr id="6" name="Content Placeholder 5"/>
          <p:cNvSpPr>
            <a:spLocks noGrp="1"/>
          </p:cNvSpPr>
          <p:nvPr>
            <p:ph idx="1"/>
          </p:nvPr>
        </p:nvSpPr>
        <p:spPr/>
        <p:txBody>
          <a:bodyPr/>
          <a:lstStyle/>
          <a:p>
            <a:pPr lvl="0"/>
            <a:r>
              <a:rPr lang="en-US" dirty="0"/>
              <a:t>Scholarships awarded based specific criteria determined by the award sponsor</a:t>
            </a:r>
          </a:p>
          <a:p>
            <a:pPr lvl="1"/>
            <a:r>
              <a:rPr lang="en-US" dirty="0"/>
              <a:t>Academic merit and other achievements</a:t>
            </a:r>
          </a:p>
          <a:p>
            <a:pPr lvl="1"/>
            <a:r>
              <a:rPr lang="en-US" dirty="0"/>
              <a:t>Talents and abilities (such as athletics)</a:t>
            </a:r>
          </a:p>
          <a:p>
            <a:pPr lvl="1"/>
            <a:r>
              <a:rPr lang="en-US" dirty="0"/>
              <a:t>Interests and career plans</a:t>
            </a:r>
          </a:p>
          <a:p>
            <a:pPr lvl="1"/>
            <a:r>
              <a:rPr lang="en-US" dirty="0"/>
              <a:t>Ethnicity, family background, religious affiliations, and other relationships</a:t>
            </a:r>
          </a:p>
        </p:txBody>
      </p:sp>
      <p:sp>
        <p:nvSpPr>
          <p:cNvPr id="8" name="Slide Number Placeholder 7"/>
          <p:cNvSpPr>
            <a:spLocks noGrp="1"/>
          </p:cNvSpPr>
          <p:nvPr>
            <p:ph type="sldNum" sz="quarter" idx="12"/>
          </p:nvPr>
        </p:nvSpPr>
        <p:spPr/>
        <p:txBody>
          <a:bodyPr/>
          <a:lstStyle/>
          <a:p>
            <a:fld id="{05CC2038-037F-49B9-9D9B-D45FD2DC7F05}" type="slidenum">
              <a:rPr lang="en-US" smtClean="0"/>
              <a:pPr/>
              <a:t>53</a:t>
            </a:fld>
            <a:endParaRPr lang="en-US" dirty="0"/>
          </a:p>
        </p:txBody>
      </p:sp>
      <p:sp>
        <p:nvSpPr>
          <p:cNvPr id="9" name="Footer Placeholder 8"/>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i="1" dirty="0"/>
              <a:t>Paying for College </a:t>
            </a:r>
            <a:br>
              <a:rPr lang="en-US" dirty="0"/>
            </a:br>
            <a:r>
              <a:rPr lang="en-US" dirty="0"/>
              <a:t>Corporate Options </a:t>
            </a:r>
          </a:p>
        </p:txBody>
      </p:sp>
      <p:sp>
        <p:nvSpPr>
          <p:cNvPr id="6" name="Content Placeholder 5"/>
          <p:cNvSpPr>
            <a:spLocks noGrp="1"/>
          </p:cNvSpPr>
          <p:nvPr>
            <p:ph idx="1"/>
          </p:nvPr>
        </p:nvSpPr>
        <p:spPr/>
        <p:txBody>
          <a:bodyPr/>
          <a:lstStyle/>
          <a:p>
            <a:r>
              <a:rPr lang="en-US" dirty="0"/>
              <a:t>Many corporations and other businesses offer financial aid to college-bound students</a:t>
            </a:r>
          </a:p>
          <a:p>
            <a:r>
              <a:rPr lang="en-US" dirty="0"/>
              <a:t>Scholarships or grants are typically awarded to children of employees</a:t>
            </a:r>
          </a:p>
          <a:p>
            <a:r>
              <a:rPr lang="en-US" dirty="0"/>
              <a:t>May have specific enrollment or career path criteria </a:t>
            </a:r>
          </a:p>
        </p:txBody>
      </p:sp>
      <p:sp>
        <p:nvSpPr>
          <p:cNvPr id="8" name="Slide Number Placeholder 7"/>
          <p:cNvSpPr>
            <a:spLocks noGrp="1"/>
          </p:cNvSpPr>
          <p:nvPr>
            <p:ph type="sldNum" sz="quarter" idx="12"/>
          </p:nvPr>
        </p:nvSpPr>
        <p:spPr/>
        <p:txBody>
          <a:bodyPr/>
          <a:lstStyle/>
          <a:p>
            <a:fld id="{05CC2038-037F-49B9-9D9B-D45FD2DC7F05}" type="slidenum">
              <a:rPr lang="en-US" smtClean="0"/>
              <a:pPr/>
              <a:t>54</a:t>
            </a:fld>
            <a:endParaRPr lang="en-US" dirty="0"/>
          </a:p>
        </p:txBody>
      </p:sp>
      <p:sp>
        <p:nvSpPr>
          <p:cNvPr id="9" name="Footer Placeholder 8"/>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7" descr="C:\Users\SAR\AppData\Local\Microsoft\Windows\Temporary Internet Files\Content.IE5\XSIEVGGQ\MP900443373[1].jpg"/>
          <p:cNvPicPr>
            <a:picLocks noChangeAspect="1" noChangeArrowheads="1"/>
          </p:cNvPicPr>
          <p:nvPr/>
        </p:nvPicPr>
        <p:blipFill>
          <a:blip r:embed="rId3" cstate="print"/>
          <a:srcRect/>
          <a:stretch>
            <a:fillRect/>
          </a:stretch>
        </p:blipFill>
        <p:spPr bwMode="auto">
          <a:xfrm>
            <a:off x="0" y="0"/>
            <a:ext cx="9160184" cy="6096000"/>
          </a:xfrm>
          <a:prstGeom prst="rect">
            <a:avLst/>
          </a:prstGeom>
          <a:noFill/>
        </p:spPr>
      </p:pic>
      <p:sp>
        <p:nvSpPr>
          <p:cNvPr id="6" name="Title 5"/>
          <p:cNvSpPr>
            <a:spLocks noGrp="1"/>
          </p:cNvSpPr>
          <p:nvPr>
            <p:ph type="title"/>
          </p:nvPr>
        </p:nvSpPr>
        <p:spPr>
          <a:xfrm>
            <a:off x="0" y="1524000"/>
            <a:ext cx="4724400" cy="3276600"/>
          </a:xfrm>
          <a:solidFill>
            <a:srgbClr val="000066">
              <a:alpha val="14902"/>
            </a:srgbClr>
          </a:solidFill>
        </p:spPr>
        <p:txBody>
          <a:bodyPr/>
          <a:lstStyle/>
          <a:p>
            <a:r>
              <a:rPr lang="en-US" b="1" dirty="0">
                <a:solidFill>
                  <a:schemeClr val="bg1"/>
                </a:solidFill>
              </a:rPr>
              <a:t>Who can help me succeed in college? </a:t>
            </a:r>
          </a:p>
        </p:txBody>
      </p:sp>
      <p:sp>
        <p:nvSpPr>
          <p:cNvPr id="10" name="Slide Number Placeholder 9"/>
          <p:cNvSpPr>
            <a:spLocks noGrp="1"/>
          </p:cNvSpPr>
          <p:nvPr>
            <p:ph type="sldNum" sz="quarter" idx="12"/>
          </p:nvPr>
        </p:nvSpPr>
        <p:spPr/>
        <p:txBody>
          <a:bodyPr/>
          <a:lstStyle/>
          <a:p>
            <a:fld id="{05CC2038-037F-49B9-9D9B-D45FD2DC7F05}" type="slidenum">
              <a:rPr lang="en-US" smtClean="0"/>
              <a:pPr/>
              <a:t>55</a:t>
            </a:fld>
            <a:endParaRPr lang="en-US" dirty="0"/>
          </a:p>
        </p:txBody>
      </p:sp>
      <p:sp>
        <p:nvSpPr>
          <p:cNvPr id="11" name="Footer Placeholder 10"/>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srutherf\My Documents\My Pictures\Microsoft Clip Organizer\j0438628.jpg"/>
          <p:cNvPicPr>
            <a:picLocks noChangeAspect="1" noChangeArrowheads="1"/>
          </p:cNvPicPr>
          <p:nvPr/>
        </p:nvPicPr>
        <p:blipFill>
          <a:blip r:embed="rId3" cstate="print"/>
          <a:srcRect/>
          <a:stretch>
            <a:fillRect/>
          </a:stretch>
        </p:blipFill>
        <p:spPr bwMode="auto">
          <a:xfrm>
            <a:off x="228600" y="1905000"/>
            <a:ext cx="2797992" cy="4191000"/>
          </a:xfrm>
          <a:prstGeom prst="rect">
            <a:avLst/>
          </a:prstGeom>
          <a:noFill/>
        </p:spPr>
      </p:pic>
      <p:sp>
        <p:nvSpPr>
          <p:cNvPr id="12" name="Title 11"/>
          <p:cNvSpPr>
            <a:spLocks noGrp="1"/>
          </p:cNvSpPr>
          <p:nvPr>
            <p:ph type="title"/>
          </p:nvPr>
        </p:nvSpPr>
        <p:spPr/>
        <p:txBody>
          <a:bodyPr/>
          <a:lstStyle/>
          <a:p>
            <a:r>
              <a:rPr lang="en-US" dirty="0"/>
              <a:t>Disability Support Services</a:t>
            </a:r>
          </a:p>
        </p:txBody>
      </p:sp>
      <p:sp>
        <p:nvSpPr>
          <p:cNvPr id="18" name="Content Placeholder 17"/>
          <p:cNvSpPr>
            <a:spLocks noGrp="1"/>
          </p:cNvSpPr>
          <p:nvPr>
            <p:ph idx="1"/>
          </p:nvPr>
        </p:nvSpPr>
        <p:spPr>
          <a:xfrm>
            <a:off x="2133600" y="1752600"/>
            <a:ext cx="6629400" cy="4343400"/>
          </a:xfrm>
          <a:solidFill>
            <a:schemeClr val="bg2"/>
          </a:solidFill>
        </p:spPr>
        <p:txBody>
          <a:bodyPr/>
          <a:lstStyle/>
          <a:p>
            <a:pPr lvl="0"/>
            <a:r>
              <a:rPr lang="en-US" sz="2800" dirty="0"/>
              <a:t>Gather information about college programs and services offered for students with disabilities </a:t>
            </a:r>
          </a:p>
          <a:p>
            <a:pPr lvl="1"/>
            <a:r>
              <a:rPr lang="en-US" sz="2400" dirty="0"/>
              <a:t>Contact vocational rehabilitation providers to determine eligibility for services	</a:t>
            </a:r>
          </a:p>
          <a:p>
            <a:pPr lvl="1"/>
            <a:r>
              <a:rPr lang="en-US" sz="2400" dirty="0"/>
              <a:t>Talk with students who are receiving services at colleges and other postsecondary education training settings about their experiences</a:t>
            </a:r>
          </a:p>
        </p:txBody>
      </p:sp>
      <p:sp>
        <p:nvSpPr>
          <p:cNvPr id="8" name="Slide Number Placeholder 7"/>
          <p:cNvSpPr>
            <a:spLocks noGrp="1"/>
          </p:cNvSpPr>
          <p:nvPr>
            <p:ph type="sldNum" sz="quarter" idx="12"/>
          </p:nvPr>
        </p:nvSpPr>
        <p:spPr/>
        <p:txBody>
          <a:bodyPr/>
          <a:lstStyle/>
          <a:p>
            <a:fld id="{05CC2038-037F-49B9-9D9B-D45FD2DC7F05}" type="slidenum">
              <a:rPr lang="en-US" smtClean="0"/>
              <a:pPr/>
              <a:t>56</a:t>
            </a:fld>
            <a:endParaRPr lang="en-US" dirty="0"/>
          </a:p>
        </p:txBody>
      </p:sp>
      <p:sp>
        <p:nvSpPr>
          <p:cNvPr id="9" name="Footer Placeholder 8"/>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p:txBody>
          <a:bodyPr/>
          <a:lstStyle/>
          <a:p>
            <a:r>
              <a:rPr lang="en-US" dirty="0"/>
              <a:t>Disability Support Services</a:t>
            </a:r>
          </a:p>
        </p:txBody>
      </p:sp>
      <p:sp>
        <p:nvSpPr>
          <p:cNvPr id="575491" name="Rectangle 3"/>
          <p:cNvSpPr>
            <a:spLocks noGrp="1" noChangeArrowheads="1"/>
          </p:cNvSpPr>
          <p:nvPr>
            <p:ph idx="1"/>
          </p:nvPr>
        </p:nvSpPr>
        <p:spPr/>
        <p:txBody>
          <a:bodyPr/>
          <a:lstStyle/>
          <a:p>
            <a:r>
              <a:rPr lang="en-US" sz="2800" dirty="0"/>
              <a:t>Services are intended to provide access to educational services  and do not guarantee success</a:t>
            </a:r>
          </a:p>
          <a:p>
            <a:r>
              <a:rPr lang="en-US" sz="2800" dirty="0"/>
              <a:t>Students are responsible for requesting services and maintaining contact with service providers</a:t>
            </a:r>
          </a:p>
          <a:p>
            <a:r>
              <a:rPr lang="en-US" sz="2800" dirty="0"/>
              <a:t>Some services are provided at no cost but many must be paid for by the student</a:t>
            </a:r>
          </a:p>
          <a:p>
            <a:r>
              <a:rPr lang="en-US" sz="2800" dirty="0"/>
              <a:t>Services are provided based on eligibility under ADA and 504, availability, funding, and client preferences</a:t>
            </a:r>
          </a:p>
        </p:txBody>
      </p:sp>
      <p:sp>
        <p:nvSpPr>
          <p:cNvPr id="7" name="Slide Number Placeholder 6"/>
          <p:cNvSpPr>
            <a:spLocks noGrp="1"/>
          </p:cNvSpPr>
          <p:nvPr>
            <p:ph type="sldNum" sz="quarter" idx="12"/>
          </p:nvPr>
        </p:nvSpPr>
        <p:spPr/>
        <p:txBody>
          <a:bodyPr/>
          <a:lstStyle/>
          <a:p>
            <a:fld id="{05CC2038-037F-49B9-9D9B-D45FD2DC7F05}" type="slidenum">
              <a:rPr lang="en-US" smtClean="0"/>
              <a:pPr/>
              <a:t>57</a:t>
            </a:fld>
            <a:endParaRPr lang="en-US" dirty="0"/>
          </a:p>
        </p:txBody>
      </p:sp>
      <p:sp>
        <p:nvSpPr>
          <p:cNvPr id="8" name="Footer Placeholder 7"/>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Typical Services</a:t>
            </a:r>
            <a:endParaRPr lang="en-US" dirty="0"/>
          </a:p>
        </p:txBody>
      </p:sp>
      <p:sp>
        <p:nvSpPr>
          <p:cNvPr id="3" name="Content Placeholder 2"/>
          <p:cNvSpPr>
            <a:spLocks noGrp="1"/>
          </p:cNvSpPr>
          <p:nvPr>
            <p:ph sz="half" idx="1"/>
          </p:nvPr>
        </p:nvSpPr>
        <p:spPr/>
        <p:txBody>
          <a:bodyPr/>
          <a:lstStyle/>
          <a:p>
            <a:r>
              <a:rPr lang="en-US" dirty="0"/>
              <a:t>Tutors </a:t>
            </a:r>
          </a:p>
          <a:p>
            <a:r>
              <a:rPr lang="en-US" dirty="0"/>
              <a:t>Notetakers and/or tape recorders </a:t>
            </a:r>
          </a:p>
          <a:p>
            <a:r>
              <a:rPr lang="en-US" dirty="0"/>
              <a:t>Interpreters (for deaf and hard of hearing)</a:t>
            </a:r>
          </a:p>
          <a:p>
            <a:r>
              <a:rPr lang="en-US" dirty="0"/>
              <a:t>Alternative testing </a:t>
            </a:r>
          </a:p>
          <a:p>
            <a:r>
              <a:rPr lang="en-US" dirty="0"/>
              <a:t>Preferential seating in classrooms (location) </a:t>
            </a:r>
          </a:p>
        </p:txBody>
      </p:sp>
      <p:sp>
        <p:nvSpPr>
          <p:cNvPr id="7" name="Content Placeholder 6"/>
          <p:cNvSpPr>
            <a:spLocks noGrp="1"/>
          </p:cNvSpPr>
          <p:nvPr>
            <p:ph sz="half" idx="2"/>
          </p:nvPr>
        </p:nvSpPr>
        <p:spPr/>
        <p:txBody>
          <a:bodyPr/>
          <a:lstStyle/>
          <a:p>
            <a:r>
              <a:rPr lang="en-US" dirty="0"/>
              <a:t>Printed materials and assessments in alternative formats (such as Braille or computer-based)</a:t>
            </a:r>
          </a:p>
          <a:p>
            <a:r>
              <a:rPr lang="en-US" dirty="0"/>
              <a:t>Special seating (tables and chairs vs. desk) </a:t>
            </a:r>
          </a:p>
          <a:p>
            <a:r>
              <a:rPr lang="en-US" dirty="0"/>
              <a:t>Assistive technology </a:t>
            </a:r>
          </a:p>
        </p:txBody>
      </p:sp>
      <p:sp>
        <p:nvSpPr>
          <p:cNvPr id="9" name="Slide Number Placeholder 8"/>
          <p:cNvSpPr>
            <a:spLocks noGrp="1"/>
          </p:cNvSpPr>
          <p:nvPr>
            <p:ph type="sldNum" sz="quarter" idx="12"/>
          </p:nvPr>
        </p:nvSpPr>
        <p:spPr/>
        <p:txBody>
          <a:bodyPr/>
          <a:lstStyle/>
          <a:p>
            <a:fld id="{05CC2038-037F-49B9-9D9B-D45FD2DC7F05}" type="slidenum">
              <a:rPr lang="en-US" smtClean="0"/>
              <a:pPr/>
              <a:t>58</a:t>
            </a:fld>
            <a:endParaRPr lang="en-US" dirty="0"/>
          </a:p>
        </p:txBody>
      </p:sp>
      <p:sp>
        <p:nvSpPr>
          <p:cNvPr id="10" name="Footer Placeholder 9"/>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lstStyle/>
          <a:p>
            <a:r>
              <a:rPr lang="en-US" dirty="0"/>
              <a:t>Disability Rights</a:t>
            </a:r>
          </a:p>
        </p:txBody>
      </p:sp>
      <p:sp>
        <p:nvSpPr>
          <p:cNvPr id="433155" name="Rectangle 3"/>
          <p:cNvSpPr>
            <a:spLocks noGrp="1" noChangeArrowheads="1"/>
          </p:cNvSpPr>
          <p:nvPr>
            <p:ph sz="half" idx="1"/>
          </p:nvPr>
        </p:nvSpPr>
        <p:spPr>
          <a:xfrm>
            <a:off x="381000" y="1752600"/>
            <a:ext cx="8382000" cy="1295400"/>
          </a:xfrm>
        </p:spPr>
        <p:txBody>
          <a:bodyPr/>
          <a:lstStyle/>
          <a:p>
            <a:r>
              <a:rPr lang="en-US" sz="3200" dirty="0"/>
              <a:t>Federal civil rights: prohibit discrimination based on disability</a:t>
            </a:r>
          </a:p>
        </p:txBody>
      </p:sp>
      <p:sp>
        <p:nvSpPr>
          <p:cNvPr id="8" name="Content Placeholder 7"/>
          <p:cNvSpPr>
            <a:spLocks noGrp="1"/>
          </p:cNvSpPr>
          <p:nvPr>
            <p:ph sz="half" idx="13"/>
          </p:nvPr>
        </p:nvSpPr>
        <p:spPr>
          <a:xfrm>
            <a:off x="381000" y="2971800"/>
            <a:ext cx="4114800" cy="3048000"/>
          </a:xfrm>
          <a:ln>
            <a:solidFill>
              <a:schemeClr val="tx2"/>
            </a:solidFill>
          </a:ln>
        </p:spPr>
        <p:txBody>
          <a:bodyPr/>
          <a:lstStyle/>
          <a:p>
            <a:r>
              <a:rPr lang="en-US" dirty="0"/>
              <a:t>Civil Rights Act of 1964</a:t>
            </a:r>
          </a:p>
          <a:p>
            <a:r>
              <a:rPr lang="en-US" dirty="0"/>
              <a:t>Americans with Disabilities Act of 1990 (ADA)</a:t>
            </a:r>
          </a:p>
          <a:p>
            <a:endParaRPr lang="en-US" dirty="0"/>
          </a:p>
        </p:txBody>
      </p:sp>
      <p:sp>
        <p:nvSpPr>
          <p:cNvPr id="15" name="Content Placeholder 14"/>
          <p:cNvSpPr>
            <a:spLocks noGrp="1"/>
          </p:cNvSpPr>
          <p:nvPr>
            <p:ph sz="half" idx="14"/>
          </p:nvPr>
        </p:nvSpPr>
        <p:spPr>
          <a:xfrm>
            <a:off x="4648200" y="2971800"/>
            <a:ext cx="4114800" cy="3048000"/>
          </a:xfrm>
          <a:ln>
            <a:solidFill>
              <a:schemeClr val="tx2"/>
            </a:solidFill>
          </a:ln>
        </p:spPr>
        <p:txBody>
          <a:bodyPr/>
          <a:lstStyle/>
          <a:p>
            <a:r>
              <a:rPr lang="en-US" dirty="0"/>
              <a:t>Section 504 of the Rehabilitation Act of 1973 (504)</a:t>
            </a:r>
          </a:p>
          <a:p>
            <a:r>
              <a:rPr lang="en-US" dirty="0"/>
              <a:t>Family Educational Rights and Privacy Act of 1974</a:t>
            </a:r>
          </a:p>
        </p:txBody>
      </p:sp>
      <p:sp>
        <p:nvSpPr>
          <p:cNvPr id="10" name="Slide Number Placeholder 9"/>
          <p:cNvSpPr>
            <a:spLocks noGrp="1"/>
          </p:cNvSpPr>
          <p:nvPr>
            <p:ph type="sldNum" sz="quarter" idx="12"/>
          </p:nvPr>
        </p:nvSpPr>
        <p:spPr/>
        <p:txBody>
          <a:bodyPr/>
          <a:lstStyle/>
          <a:p>
            <a:fld id="{05CC2038-037F-49B9-9D9B-D45FD2DC7F05}" type="slidenum">
              <a:rPr lang="en-US" smtClean="0"/>
              <a:pPr/>
              <a:t>59</a:t>
            </a:fld>
            <a:endParaRPr lang="en-US" dirty="0"/>
          </a:p>
        </p:txBody>
      </p:sp>
      <p:sp>
        <p:nvSpPr>
          <p:cNvPr id="11" name="Footer Placeholder 10"/>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Where the Jobs Are</a:t>
            </a:r>
          </a:p>
        </p:txBody>
      </p:sp>
      <p:sp>
        <p:nvSpPr>
          <p:cNvPr id="8195" name="Rectangle 3"/>
          <p:cNvSpPr>
            <a:spLocks noGrp="1" noChangeArrowheads="1"/>
          </p:cNvSpPr>
          <p:nvPr>
            <p:ph sz="half" idx="1"/>
          </p:nvPr>
        </p:nvSpPr>
        <p:spPr/>
        <p:txBody>
          <a:bodyPr/>
          <a:lstStyle/>
          <a:p>
            <a:pPr>
              <a:spcBef>
                <a:spcPts val="600"/>
              </a:spcBef>
              <a:spcAft>
                <a:spcPts val="600"/>
              </a:spcAft>
            </a:pPr>
            <a:r>
              <a:rPr lang="en-US" b="1" dirty="0">
                <a:solidFill>
                  <a:srgbClr val="336600"/>
                </a:solidFill>
              </a:rPr>
              <a:t>Unskilled Jobs </a:t>
            </a:r>
            <a:r>
              <a:rPr lang="en-US" sz="2400" dirty="0"/>
              <a:t>– Require a high school diploma or less</a:t>
            </a:r>
          </a:p>
          <a:p>
            <a:pPr>
              <a:spcBef>
                <a:spcPts val="600"/>
              </a:spcBef>
              <a:spcAft>
                <a:spcPts val="600"/>
              </a:spcAft>
            </a:pPr>
            <a:r>
              <a:rPr lang="en-US" b="1" dirty="0">
                <a:solidFill>
                  <a:schemeClr val="tx2"/>
                </a:solidFill>
              </a:rPr>
              <a:t>Skilled Jobs </a:t>
            </a:r>
            <a:r>
              <a:rPr lang="en-US" sz="2400" dirty="0"/>
              <a:t>– Require some training beyond high school such as a 2 year degree, certification, license, specialized training</a:t>
            </a:r>
          </a:p>
          <a:p>
            <a:pPr>
              <a:spcBef>
                <a:spcPts val="600"/>
              </a:spcBef>
              <a:spcAft>
                <a:spcPts val="600"/>
              </a:spcAft>
            </a:pPr>
            <a:r>
              <a:rPr lang="en-US" b="1" dirty="0">
                <a:solidFill>
                  <a:schemeClr val="accent2">
                    <a:lumMod val="75000"/>
                  </a:schemeClr>
                </a:solidFill>
              </a:rPr>
              <a:t>Professional Jobs </a:t>
            </a:r>
            <a:r>
              <a:rPr lang="en-US" sz="2400" dirty="0"/>
              <a:t>– Require a 4 year degree or better.</a:t>
            </a:r>
          </a:p>
        </p:txBody>
      </p:sp>
      <p:graphicFrame>
        <p:nvGraphicFramePr>
          <p:cNvPr id="59" name="Content Placeholder 6"/>
          <p:cNvGraphicFramePr>
            <a:graphicFrameLocks noGrp="1"/>
          </p:cNvGraphicFramePr>
          <p:nvPr>
            <p:ph sz="half" idx="2"/>
          </p:nvPr>
        </p:nvGraphicFramePr>
        <p:xfrm>
          <a:off x="4724400" y="1828800"/>
          <a:ext cx="38862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7"/>
          <p:cNvSpPr>
            <a:spLocks noGrp="1"/>
          </p:cNvSpPr>
          <p:nvPr>
            <p:ph type="sldNum" sz="quarter" idx="12"/>
          </p:nvPr>
        </p:nvSpPr>
        <p:spPr/>
        <p:txBody>
          <a:bodyPr/>
          <a:lstStyle/>
          <a:p>
            <a:fld id="{05CC2038-037F-49B9-9D9B-D45FD2DC7F05}" type="slidenum">
              <a:rPr lang="en-US" smtClean="0"/>
              <a:pPr/>
              <a:t>6</a:t>
            </a:fld>
            <a:endParaRPr lang="en-US" dirty="0"/>
          </a:p>
        </p:txBody>
      </p:sp>
      <p:sp>
        <p:nvSpPr>
          <p:cNvPr id="9" name="Footer Placeholder 8"/>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linds(horizontal)">
                                      <p:cBhvr>
                                        <p:cTn id="7" dur="500"/>
                                        <p:tgtEl>
                                          <p:spTgt spid="819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blinds(horizontal)">
                                      <p:cBhvr>
                                        <p:cTn id="10" dur="500"/>
                                        <p:tgtEl>
                                          <p:spTgt spid="8195">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Effect transition="in" filter="blinds(horizontal)">
                                      <p:cBhvr>
                                        <p:cTn id="13"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p:txBody>
          <a:bodyPr/>
          <a:lstStyle/>
          <a:p>
            <a:r>
              <a:rPr lang="en-US" sz="4000" b="1" dirty="0">
                <a:effectLst>
                  <a:outerShdw blurRad="38100" dist="38100" dir="2700000" algn="tl">
                    <a:srgbClr val="000000">
                      <a:alpha val="43137"/>
                    </a:srgbClr>
                  </a:outerShdw>
                </a:effectLst>
              </a:rPr>
              <a:t>Disability Rights and </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Responsibilities </a:t>
            </a:r>
            <a:endParaRPr lang="en-US" sz="5400" b="1" dirty="0">
              <a:effectLst>
                <a:outerShdw blurRad="38100" dist="38100" dir="2700000" algn="tl">
                  <a:srgbClr val="000000">
                    <a:alpha val="43137"/>
                  </a:srgbClr>
                </a:outerShdw>
              </a:effectLst>
            </a:endParaRPr>
          </a:p>
        </p:txBody>
      </p:sp>
      <p:sp>
        <p:nvSpPr>
          <p:cNvPr id="7" name="Text Placeholder 6"/>
          <p:cNvSpPr>
            <a:spLocks noGrp="1"/>
          </p:cNvSpPr>
          <p:nvPr>
            <p:ph type="body" idx="1"/>
          </p:nvPr>
        </p:nvSpPr>
        <p:spPr>
          <a:xfrm>
            <a:off x="457200" y="1752600"/>
            <a:ext cx="3505200" cy="609600"/>
          </a:xfrm>
          <a:ln>
            <a:solidFill>
              <a:schemeClr val="tx2"/>
            </a:solidFill>
          </a:ln>
        </p:spPr>
        <p:txBody>
          <a:bodyPr/>
          <a:lstStyle/>
          <a:p>
            <a:r>
              <a:rPr lang="en-US" sz="3200" dirty="0"/>
              <a:t>Rights</a:t>
            </a:r>
          </a:p>
        </p:txBody>
      </p:sp>
      <p:sp>
        <p:nvSpPr>
          <p:cNvPr id="575491" name="Rectangle 3"/>
          <p:cNvSpPr>
            <a:spLocks noGrp="1" noChangeArrowheads="1"/>
          </p:cNvSpPr>
          <p:nvPr>
            <p:ph sz="half" idx="2"/>
          </p:nvPr>
        </p:nvSpPr>
        <p:spPr>
          <a:xfrm>
            <a:off x="457200" y="2438401"/>
            <a:ext cx="3505200" cy="3657599"/>
          </a:xfrm>
          <a:ln>
            <a:solidFill>
              <a:schemeClr val="tx2">
                <a:lumMod val="75000"/>
              </a:schemeClr>
            </a:solidFill>
          </a:ln>
        </p:spPr>
        <p:txBody>
          <a:bodyPr/>
          <a:lstStyle/>
          <a:p>
            <a:r>
              <a:rPr lang="en-US"/>
              <a:t>Confidentiality</a:t>
            </a:r>
            <a:endParaRPr lang="en-US" dirty="0"/>
          </a:p>
          <a:p>
            <a:r>
              <a:rPr lang="en-US" dirty="0"/>
              <a:t>Receive appropriate accommodations in a timely manner </a:t>
            </a:r>
          </a:p>
        </p:txBody>
      </p:sp>
      <p:sp>
        <p:nvSpPr>
          <p:cNvPr id="8" name="Text Placeholder 7"/>
          <p:cNvSpPr>
            <a:spLocks noGrp="1"/>
          </p:cNvSpPr>
          <p:nvPr>
            <p:ph type="body" sz="quarter" idx="3"/>
          </p:nvPr>
        </p:nvSpPr>
        <p:spPr>
          <a:xfrm>
            <a:off x="4114801" y="1752600"/>
            <a:ext cx="4572000" cy="609600"/>
          </a:xfrm>
          <a:ln>
            <a:solidFill>
              <a:schemeClr val="tx2"/>
            </a:solidFill>
          </a:ln>
        </p:spPr>
        <p:txBody>
          <a:bodyPr/>
          <a:lstStyle/>
          <a:p>
            <a:r>
              <a:rPr lang="en-US" sz="3200" dirty="0"/>
              <a:t>Responsibilities</a:t>
            </a:r>
          </a:p>
        </p:txBody>
      </p:sp>
      <p:sp>
        <p:nvSpPr>
          <p:cNvPr id="6" name="Content Placeholder 5"/>
          <p:cNvSpPr>
            <a:spLocks noGrp="1"/>
          </p:cNvSpPr>
          <p:nvPr>
            <p:ph sz="quarter" idx="4"/>
          </p:nvPr>
        </p:nvSpPr>
        <p:spPr>
          <a:xfrm>
            <a:off x="4114801" y="2440359"/>
            <a:ext cx="4572000" cy="3685803"/>
          </a:xfrm>
          <a:ln>
            <a:solidFill>
              <a:schemeClr val="tx2">
                <a:lumMod val="75000"/>
              </a:schemeClr>
            </a:solidFill>
          </a:ln>
        </p:spPr>
        <p:txBody>
          <a:bodyPr/>
          <a:lstStyle/>
          <a:p>
            <a:r>
              <a:rPr lang="en-US" dirty="0"/>
              <a:t>Follow campus procedures for providing disability documentation and requesting accommodations</a:t>
            </a:r>
          </a:p>
          <a:p>
            <a:r>
              <a:rPr lang="en-US" dirty="0"/>
              <a:t>Make an appointment with instructors when requesting accommodations</a:t>
            </a:r>
          </a:p>
          <a:p>
            <a:r>
              <a:rPr lang="en-US" dirty="0"/>
              <a:t>Provide for your own personal independent living</a:t>
            </a:r>
          </a:p>
        </p:txBody>
      </p:sp>
      <p:sp>
        <p:nvSpPr>
          <p:cNvPr id="9" name="Rounded Rectangle 8"/>
          <p:cNvSpPr/>
          <p:nvPr/>
        </p:nvSpPr>
        <p:spPr>
          <a:xfrm>
            <a:off x="685800" y="4495800"/>
            <a:ext cx="2971800" cy="119181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200" b="1" dirty="0">
                <a:latin typeface="Calibri" pitchFamily="34" charset="0"/>
              </a:rPr>
              <a:t>Act as your own advocate!</a:t>
            </a:r>
          </a:p>
        </p:txBody>
      </p:sp>
      <p:sp>
        <p:nvSpPr>
          <p:cNvPr id="11" name="Slide Number Placeholder 10"/>
          <p:cNvSpPr>
            <a:spLocks noGrp="1"/>
          </p:cNvSpPr>
          <p:nvPr>
            <p:ph type="sldNum" sz="quarter" idx="12"/>
          </p:nvPr>
        </p:nvSpPr>
        <p:spPr/>
        <p:txBody>
          <a:bodyPr/>
          <a:lstStyle/>
          <a:p>
            <a:fld id="{05CC2038-037F-49B9-9D9B-D45FD2DC7F05}" type="slidenum">
              <a:rPr lang="en-US" smtClean="0"/>
              <a:pPr/>
              <a:t>60</a:t>
            </a:fld>
            <a:endParaRPr lang="en-US" dirty="0"/>
          </a:p>
        </p:txBody>
      </p:sp>
      <p:sp>
        <p:nvSpPr>
          <p:cNvPr id="12" name="Footer Placeholder 11"/>
          <p:cNvSpPr>
            <a:spLocks noGrp="1"/>
          </p:cNvSpPr>
          <p:nvPr>
            <p:ph type="ftr" sz="quarter" idx="11"/>
          </p:nvPr>
        </p:nvSpPr>
        <p:spPr/>
        <p:txBody>
          <a:bodyPr/>
          <a:lstStyle/>
          <a:p>
            <a:r>
              <a:rPr lang="en-US"/>
              <a:t>Secondary Transition/Post-School Results Network</a:t>
            </a:r>
            <a:endParaRPr lang="en-US" dirty="0"/>
          </a:p>
        </p:txBody>
      </p:sp>
      <p:grpSp>
        <p:nvGrpSpPr>
          <p:cNvPr id="10" name="Group 9"/>
          <p:cNvGrpSpPr/>
          <p:nvPr/>
        </p:nvGrpSpPr>
        <p:grpSpPr>
          <a:xfrm rot="335231">
            <a:off x="6996594" y="92939"/>
            <a:ext cx="1563710" cy="1358010"/>
            <a:chOff x="6432087" y="2563443"/>
            <a:chExt cx="2183260" cy="1778115"/>
          </a:xfrm>
        </p:grpSpPr>
        <p:pic>
          <p:nvPicPr>
            <p:cNvPr id="13" name="Picture 4" descr="dd00200_"/>
            <p:cNvPicPr>
              <a:picLocks noChangeAspect="1" noChangeArrowheads="1"/>
            </p:cNvPicPr>
            <p:nvPr/>
          </p:nvPicPr>
          <p:blipFill>
            <a:blip r:embed="rId3" cstate="print"/>
            <a:srcRect/>
            <a:stretch>
              <a:fillRect/>
            </a:stretch>
          </p:blipFill>
          <p:spPr bwMode="auto">
            <a:xfrm rot="156783">
              <a:off x="6432087" y="2563443"/>
              <a:ext cx="2183260" cy="1778115"/>
            </a:xfrm>
            <a:prstGeom prst="rect">
              <a:avLst/>
            </a:prstGeom>
            <a:noFill/>
          </p:spPr>
        </p:pic>
        <p:sp>
          <p:nvSpPr>
            <p:cNvPr id="14" name="Rectangle 13"/>
            <p:cNvSpPr/>
            <p:nvPr/>
          </p:nvSpPr>
          <p:spPr>
            <a:xfrm rot="251236">
              <a:off x="6719280" y="3482159"/>
              <a:ext cx="1471755" cy="428491"/>
            </a:xfrm>
            <a:prstGeom prst="rect">
              <a:avLst/>
            </a:prstGeom>
            <a:noFill/>
          </p:spPr>
          <p:txBody>
            <a:bodyPr wrap="none" lIns="91440" tIns="45720" rIns="91440" bIns="45720">
              <a:prstTxWarp prst="textPlain">
                <a:avLst/>
              </a:prstTxWarp>
              <a:spAutoFit/>
            </a:bodyPr>
            <a:lstStyle/>
            <a:p>
              <a:pPr algn="ct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Handout</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sz="4000" dirty="0"/>
              <a:t>Finding Other Resources and Supports</a:t>
            </a:r>
          </a:p>
        </p:txBody>
      </p:sp>
      <p:sp>
        <p:nvSpPr>
          <p:cNvPr id="24" name="Text Placeholder 23"/>
          <p:cNvSpPr>
            <a:spLocks noGrp="1"/>
          </p:cNvSpPr>
          <p:nvPr>
            <p:ph type="body" idx="1"/>
          </p:nvPr>
        </p:nvSpPr>
        <p:spPr>
          <a:ln>
            <a:solidFill>
              <a:schemeClr val="tx2">
                <a:lumMod val="75000"/>
              </a:schemeClr>
            </a:solidFill>
          </a:ln>
        </p:spPr>
        <p:txBody>
          <a:bodyPr/>
          <a:lstStyle/>
          <a:p>
            <a:r>
              <a:rPr lang="en-US" sz="4000" dirty="0"/>
              <a:t>Networking </a:t>
            </a:r>
          </a:p>
        </p:txBody>
      </p:sp>
      <p:sp>
        <p:nvSpPr>
          <p:cNvPr id="174083" name="Rectangle 3"/>
          <p:cNvSpPr>
            <a:spLocks noGrp="1" noChangeArrowheads="1"/>
          </p:cNvSpPr>
          <p:nvPr>
            <p:ph sz="half" idx="2"/>
          </p:nvPr>
        </p:nvSpPr>
        <p:spPr>
          <a:ln>
            <a:solidFill>
              <a:schemeClr val="tx2">
                <a:lumMod val="75000"/>
              </a:schemeClr>
            </a:solidFill>
          </a:ln>
        </p:spPr>
        <p:txBody>
          <a:bodyPr/>
          <a:lstStyle/>
          <a:p>
            <a:r>
              <a:rPr lang="en-US" dirty="0"/>
              <a:t>Parents</a:t>
            </a:r>
          </a:p>
          <a:p>
            <a:r>
              <a:rPr lang="en-US" dirty="0"/>
              <a:t>Other students with similar needs</a:t>
            </a:r>
          </a:p>
          <a:p>
            <a:r>
              <a:rPr lang="en-US" dirty="0"/>
              <a:t>Disability support offices </a:t>
            </a:r>
          </a:p>
          <a:p>
            <a:r>
              <a:rPr lang="en-US" dirty="0"/>
              <a:t>Local, state, and national organizations, associations, and conferences</a:t>
            </a:r>
          </a:p>
        </p:txBody>
      </p:sp>
      <p:sp>
        <p:nvSpPr>
          <p:cNvPr id="25" name="Text Placeholder 24"/>
          <p:cNvSpPr>
            <a:spLocks noGrp="1"/>
          </p:cNvSpPr>
          <p:nvPr>
            <p:ph type="body" sz="quarter" idx="3"/>
          </p:nvPr>
        </p:nvSpPr>
        <p:spPr>
          <a:ln>
            <a:solidFill>
              <a:schemeClr val="tx2">
                <a:lumMod val="75000"/>
              </a:schemeClr>
            </a:solidFill>
          </a:ln>
        </p:spPr>
        <p:txBody>
          <a:bodyPr/>
          <a:lstStyle/>
          <a:p>
            <a:r>
              <a:rPr lang="en-US" sz="4000"/>
              <a:t>Research</a:t>
            </a:r>
            <a:endParaRPr lang="en-US" sz="4000" dirty="0"/>
          </a:p>
        </p:txBody>
      </p:sp>
      <p:sp>
        <p:nvSpPr>
          <p:cNvPr id="174084" name="Rectangle 4"/>
          <p:cNvSpPr>
            <a:spLocks noGrp="1" noChangeArrowheads="1"/>
          </p:cNvSpPr>
          <p:nvPr>
            <p:ph sz="quarter" idx="4"/>
          </p:nvPr>
        </p:nvSpPr>
        <p:spPr>
          <a:ln>
            <a:solidFill>
              <a:schemeClr val="tx2">
                <a:lumMod val="75000"/>
              </a:schemeClr>
            </a:solidFill>
          </a:ln>
        </p:spPr>
        <p:txBody>
          <a:bodyPr/>
          <a:lstStyle/>
          <a:p>
            <a:r>
              <a:rPr lang="en-US" dirty="0"/>
              <a:t>Libraries</a:t>
            </a:r>
          </a:p>
          <a:p>
            <a:r>
              <a:rPr lang="en-US" dirty="0"/>
              <a:t>Internet</a:t>
            </a:r>
          </a:p>
          <a:p>
            <a:r>
              <a:rPr lang="en-US" dirty="0"/>
              <a:t>Community organizations</a:t>
            </a:r>
          </a:p>
          <a:p>
            <a:r>
              <a:rPr lang="en-US" dirty="0"/>
              <a:t>Telephone</a:t>
            </a:r>
          </a:p>
          <a:p>
            <a:r>
              <a:rPr lang="en-US" dirty="0"/>
              <a:t>Published literature</a:t>
            </a:r>
          </a:p>
        </p:txBody>
      </p:sp>
      <p:sp>
        <p:nvSpPr>
          <p:cNvPr id="10" name="Slide Number Placeholder 9"/>
          <p:cNvSpPr>
            <a:spLocks noGrp="1"/>
          </p:cNvSpPr>
          <p:nvPr>
            <p:ph type="sldNum" sz="quarter" idx="12"/>
          </p:nvPr>
        </p:nvSpPr>
        <p:spPr/>
        <p:txBody>
          <a:bodyPr/>
          <a:lstStyle/>
          <a:p>
            <a:fld id="{05CC2038-037F-49B9-9D9B-D45FD2DC7F05}" type="slidenum">
              <a:rPr lang="en-US" smtClean="0"/>
              <a:pPr/>
              <a:t>61</a:t>
            </a:fld>
            <a:endParaRPr lang="en-US" dirty="0"/>
          </a:p>
        </p:txBody>
      </p:sp>
      <p:sp>
        <p:nvSpPr>
          <p:cNvPr id="11" name="Footer Placeholder 10"/>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gn="r"/>
            <a:r>
              <a:rPr lang="en-US" dirty="0"/>
              <a:t>Make a Plan – Work the Plan</a:t>
            </a:r>
          </a:p>
        </p:txBody>
      </p:sp>
      <p:graphicFrame>
        <p:nvGraphicFramePr>
          <p:cNvPr id="84" name="Content Placeholder 83"/>
          <p:cNvGraphicFramePr>
            <a:graphicFrameLocks noGrp="1"/>
          </p:cNvGraphicFramePr>
          <p:nvPr>
            <p:ph idx="1"/>
          </p:nvPr>
        </p:nvGraphicFramePr>
        <p:xfrm>
          <a:off x="381000" y="1752600"/>
          <a:ext cx="8382000" cy="4343400"/>
        </p:xfrm>
        <a:graphic>
          <a:graphicData uri="http://schemas.openxmlformats.org/drawingml/2006/table">
            <a:tbl>
              <a:tblPr firstRow="1" bandRow="1">
                <a:tableStyleId>{69012ECD-51FC-41F1-AA8D-1B2483CD663E}</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1042416">
                <a:tc>
                  <a:txBody>
                    <a:bodyPr/>
                    <a:lstStyle/>
                    <a:p>
                      <a:pPr algn="ctr"/>
                      <a:r>
                        <a:rPr lang="en-US" sz="4400" dirty="0">
                          <a:effectLst>
                            <a:outerShdw blurRad="38100" dist="38100" dir="2700000" algn="tl">
                              <a:srgbClr val="000000">
                                <a:alpha val="43137"/>
                              </a:srgbClr>
                            </a:outerShdw>
                          </a:effectLst>
                          <a:latin typeface="Calibri" pitchFamily="34" charset="0"/>
                        </a:rPr>
                        <a:t>Activities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dirty="0">
                          <a:effectLst>
                            <a:outerShdw blurRad="38100" dist="38100" dir="2700000" algn="tl">
                              <a:srgbClr val="000000">
                                <a:alpha val="43137"/>
                              </a:srgbClr>
                            </a:outerShdw>
                          </a:effectLst>
                          <a:latin typeface="Calibri" pitchFamily="34" charset="0"/>
                        </a:rPr>
                        <a:t>Resources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dirty="0">
                          <a:effectLst>
                            <a:outerShdw blurRad="38100" dist="38100" dir="2700000" algn="tl">
                              <a:srgbClr val="000000">
                                <a:alpha val="43137"/>
                              </a:srgbClr>
                            </a:outerShdw>
                          </a:effectLst>
                          <a:latin typeface="Calibri" pitchFamily="34" charset="0"/>
                        </a:rPr>
                        <a:t>Timelines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84832">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16152">
                <a:tc>
                  <a:txBody>
                    <a:bodyPr/>
                    <a:lstStyle/>
                    <a:p>
                      <a:pPr algn="ctr"/>
                      <a:r>
                        <a:rPr lang="en-US" sz="3200" dirty="0">
                          <a:latin typeface="Calibri" pitchFamily="34" charset="0"/>
                        </a:rPr>
                        <a:t>What do I need to 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libri" pitchFamily="34" charset="0"/>
                        </a:rPr>
                        <a:t>Who can help 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libri" pitchFamily="34" charset="0"/>
                        </a:rPr>
                        <a:t>When do I need to do 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5130" name="Picture 10" descr="C:\Documents and Settings\srutherf\Local Settings\Temporary Internet Files\Content.IE5\GI0DKIPJ\MP900400507[1].jpg"/>
          <p:cNvPicPr>
            <a:picLocks noChangeAspect="1" noChangeArrowheads="1"/>
          </p:cNvPicPr>
          <p:nvPr/>
        </p:nvPicPr>
        <p:blipFill>
          <a:blip r:embed="rId3" cstate="print"/>
          <a:srcRect/>
          <a:stretch>
            <a:fillRect/>
          </a:stretch>
        </p:blipFill>
        <p:spPr bwMode="auto">
          <a:xfrm>
            <a:off x="533400" y="2865120"/>
            <a:ext cx="2438400" cy="1950720"/>
          </a:xfrm>
          <a:prstGeom prst="rect">
            <a:avLst/>
          </a:prstGeom>
          <a:noFill/>
        </p:spPr>
      </p:pic>
      <p:pic>
        <p:nvPicPr>
          <p:cNvPr id="5146" name="Picture 26" descr="C:\Documents and Settings\srutherf\Local Settings\Temporary Internet Files\Content.IE5\6VT5ZHFI\MP900442559[1].jpg"/>
          <p:cNvPicPr>
            <a:picLocks noChangeAspect="1" noChangeArrowheads="1"/>
          </p:cNvPicPr>
          <p:nvPr/>
        </p:nvPicPr>
        <p:blipFill>
          <a:blip r:embed="rId4" cstate="print"/>
          <a:srcRect/>
          <a:stretch>
            <a:fillRect/>
          </a:stretch>
        </p:blipFill>
        <p:spPr bwMode="auto">
          <a:xfrm>
            <a:off x="3276600" y="2895600"/>
            <a:ext cx="2559106" cy="1905000"/>
          </a:xfrm>
          <a:prstGeom prst="rect">
            <a:avLst/>
          </a:prstGeom>
          <a:noFill/>
        </p:spPr>
      </p:pic>
      <p:pic>
        <p:nvPicPr>
          <p:cNvPr id="5158" name="Picture 38" descr="C:\Documents and Settings\srutherf\Local Settings\Temporary Internet Files\Content.IE5\GI0DKIPJ\MP900400674[1].jpg"/>
          <p:cNvPicPr>
            <a:picLocks noChangeAspect="1" noChangeArrowheads="1"/>
          </p:cNvPicPr>
          <p:nvPr/>
        </p:nvPicPr>
        <p:blipFill>
          <a:blip r:embed="rId5" cstate="print"/>
          <a:srcRect/>
          <a:stretch>
            <a:fillRect/>
          </a:stretch>
        </p:blipFill>
        <p:spPr bwMode="auto">
          <a:xfrm>
            <a:off x="6096000" y="2895601"/>
            <a:ext cx="2514600" cy="1905000"/>
          </a:xfrm>
          <a:prstGeom prst="rect">
            <a:avLst/>
          </a:prstGeom>
          <a:noFill/>
        </p:spPr>
      </p:pic>
      <p:grpSp>
        <p:nvGrpSpPr>
          <p:cNvPr id="12" name="Group 11"/>
          <p:cNvGrpSpPr/>
          <p:nvPr/>
        </p:nvGrpSpPr>
        <p:grpSpPr>
          <a:xfrm rot="21021190">
            <a:off x="251849" y="123281"/>
            <a:ext cx="1582801" cy="1320478"/>
            <a:chOff x="6432087" y="2563443"/>
            <a:chExt cx="2183260" cy="1778115"/>
          </a:xfrm>
        </p:grpSpPr>
        <p:pic>
          <p:nvPicPr>
            <p:cNvPr id="13" name="Picture 4" descr="dd00200_"/>
            <p:cNvPicPr>
              <a:picLocks noChangeAspect="1" noChangeArrowheads="1"/>
            </p:cNvPicPr>
            <p:nvPr/>
          </p:nvPicPr>
          <p:blipFill>
            <a:blip r:embed="rId6" cstate="print"/>
            <a:srcRect/>
            <a:stretch>
              <a:fillRect/>
            </a:stretch>
          </p:blipFill>
          <p:spPr bwMode="auto">
            <a:xfrm rot="156783">
              <a:off x="6432087" y="2563443"/>
              <a:ext cx="2183260" cy="1778115"/>
            </a:xfrm>
            <a:prstGeom prst="rect">
              <a:avLst/>
            </a:prstGeom>
            <a:noFill/>
          </p:spPr>
        </p:pic>
        <p:sp>
          <p:nvSpPr>
            <p:cNvPr id="14" name="Rectangle 13"/>
            <p:cNvSpPr/>
            <p:nvPr/>
          </p:nvSpPr>
          <p:spPr>
            <a:xfrm rot="251236">
              <a:off x="6716344" y="3479457"/>
              <a:ext cx="1398956" cy="509569"/>
            </a:xfrm>
            <a:prstGeom prst="rect">
              <a:avLst/>
            </a:prstGeom>
            <a:noFill/>
          </p:spPr>
          <p:txBody>
            <a:bodyPr wrap="none" lIns="91440" tIns="45720" rIns="91440" bIns="45720">
              <a:prstTxWarp prst="textPlain">
                <a:avLst/>
              </a:prstTxWarp>
              <a:spAutoFit/>
            </a:bodyPr>
            <a:lstStyle/>
            <a:p>
              <a:pPr algn="ct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Handouts</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grpSp>
      <p:sp>
        <p:nvSpPr>
          <p:cNvPr id="16" name="Slide Number Placeholder 15"/>
          <p:cNvSpPr>
            <a:spLocks noGrp="1"/>
          </p:cNvSpPr>
          <p:nvPr>
            <p:ph type="sldNum" sz="quarter" idx="12"/>
          </p:nvPr>
        </p:nvSpPr>
        <p:spPr/>
        <p:txBody>
          <a:bodyPr/>
          <a:lstStyle/>
          <a:p>
            <a:fld id="{05CC2038-037F-49B9-9D9B-D45FD2DC7F05}" type="slidenum">
              <a:rPr lang="en-US" smtClean="0"/>
              <a:pPr/>
              <a:t>62</a:t>
            </a:fld>
            <a:endParaRPr lang="en-US" dirty="0"/>
          </a:p>
        </p:txBody>
      </p:sp>
      <p:sp>
        <p:nvSpPr>
          <p:cNvPr id="17" name="Footer Placeholder 16"/>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wipe(left)">
                                      <p:cBhvr>
                                        <p:cTn id="7" dur="500"/>
                                        <p:tgtEl>
                                          <p:spTgt spid="51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146"/>
                                        </p:tgtEl>
                                        <p:attrNameLst>
                                          <p:attrName>style.visibility</p:attrName>
                                        </p:attrNameLst>
                                      </p:cBhvr>
                                      <p:to>
                                        <p:strVal val="visible"/>
                                      </p:to>
                                    </p:set>
                                    <p:animEffect transition="in" filter="box(in)">
                                      <p:cBhvr>
                                        <p:cTn id="12" dur="500"/>
                                        <p:tgtEl>
                                          <p:spTgt spid="5146"/>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158"/>
                                        </p:tgtEl>
                                        <p:attrNameLst>
                                          <p:attrName>style.visibility</p:attrName>
                                        </p:attrNameLst>
                                      </p:cBhvr>
                                      <p:to>
                                        <p:strVal val="visible"/>
                                      </p:to>
                                    </p:set>
                                    <p:animEffect transition="in" filter="wedge">
                                      <p:cBhvr>
                                        <p:cTn id="17" dur="500"/>
                                        <p:tgtEl>
                                          <p:spTgt spid="5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Secondary Transition/Post-School Results Network</a:t>
            </a:r>
            <a:endParaRPr lang="en-US" dirty="0"/>
          </a:p>
        </p:txBody>
      </p:sp>
      <p:sp>
        <p:nvSpPr>
          <p:cNvPr id="5" name="Slide Number Placeholder 4"/>
          <p:cNvSpPr>
            <a:spLocks noGrp="1"/>
          </p:cNvSpPr>
          <p:nvPr>
            <p:ph type="sldNum" sz="quarter" idx="12"/>
          </p:nvPr>
        </p:nvSpPr>
        <p:spPr/>
        <p:txBody>
          <a:bodyPr/>
          <a:lstStyle/>
          <a:p>
            <a:fld id="{05CC2038-037F-49B9-9D9B-D45FD2DC7F05}" type="slidenum">
              <a:rPr lang="en-US" smtClean="0"/>
              <a:pPr/>
              <a:t>63</a:t>
            </a:fld>
            <a:endParaRPr lang="en-US" dirty="0"/>
          </a:p>
        </p:txBody>
      </p:sp>
      <p:pic>
        <p:nvPicPr>
          <p:cNvPr id="1044" name="Picture 20" descr="C:\Users\SAR\AppData\Local\Microsoft\Windows\Temporary Internet Files\Content.IE5\9YQU1L58\MP900341471[1].jpg"/>
          <p:cNvPicPr>
            <a:picLocks noChangeAspect="1" noChangeArrowheads="1"/>
          </p:cNvPicPr>
          <p:nvPr/>
        </p:nvPicPr>
        <p:blipFill>
          <a:blip r:embed="rId3" cstate="print"/>
          <a:srcRect/>
          <a:stretch>
            <a:fillRect/>
          </a:stretch>
        </p:blipFill>
        <p:spPr bwMode="auto">
          <a:xfrm>
            <a:off x="-1" y="0"/>
            <a:ext cx="9186729" cy="6858000"/>
          </a:xfrm>
          <a:prstGeom prst="rect">
            <a:avLst/>
          </a:prstGeom>
          <a:noFill/>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lstStyle/>
          <a:p>
            <a:r>
              <a:rPr lang="en-US" dirty="0"/>
              <a:t>Online Resources:  College Guides</a:t>
            </a:r>
          </a:p>
        </p:txBody>
      </p:sp>
      <p:sp>
        <p:nvSpPr>
          <p:cNvPr id="547843" name="Rectangle 3"/>
          <p:cNvSpPr>
            <a:spLocks noGrp="1" noChangeArrowheads="1"/>
          </p:cNvSpPr>
          <p:nvPr>
            <p:ph idx="1"/>
          </p:nvPr>
        </p:nvSpPr>
        <p:spPr/>
        <p:txBody>
          <a:bodyPr/>
          <a:lstStyle/>
          <a:p>
            <a:pPr lvl="0"/>
            <a:r>
              <a:rPr lang="en-US" dirty="0"/>
              <a:t>College.gov (U.S. Department of Education) </a:t>
            </a:r>
            <a:r>
              <a:rPr lang="en-US" dirty="0">
                <a:hlinkClick r:id="rId3"/>
              </a:rPr>
              <a:t>http://nces.ed.gov/collegenavigator/</a:t>
            </a:r>
            <a:endParaRPr lang="en-US" dirty="0"/>
          </a:p>
          <a:p>
            <a:pPr lvl="0"/>
            <a:r>
              <a:rPr lang="en-US" dirty="0"/>
              <a:t>Colleges.com </a:t>
            </a:r>
            <a:r>
              <a:rPr lang="en-US" dirty="0">
                <a:hlinkClick r:id="rId4"/>
              </a:rPr>
              <a:t>http://www.colleges.com/index.html</a:t>
            </a:r>
            <a:r>
              <a:rPr lang="en-US" dirty="0"/>
              <a:t> </a:t>
            </a:r>
          </a:p>
          <a:p>
            <a:pPr lvl="0"/>
            <a:r>
              <a:rPr lang="en-US" dirty="0"/>
              <a:t>Youth Rules   </a:t>
            </a:r>
            <a:r>
              <a:rPr lang="en-US" dirty="0">
                <a:hlinkClick r:id="rId5"/>
              </a:rPr>
              <a:t>http://youthrules.dol.gov/index.htm</a:t>
            </a:r>
            <a:r>
              <a:rPr lang="en-US" dirty="0"/>
              <a:t> </a:t>
            </a:r>
          </a:p>
          <a:p>
            <a:r>
              <a:rPr lang="en-US" dirty="0"/>
              <a:t>My College Guide </a:t>
            </a:r>
            <a:r>
              <a:rPr lang="en-US" dirty="0">
                <a:hlinkClick r:id="rId6"/>
              </a:rPr>
              <a:t>http://mycollegeguide.org/</a:t>
            </a:r>
            <a:endParaRPr lang="en-US" dirty="0"/>
          </a:p>
          <a:p>
            <a:pPr lvl="0"/>
            <a:endParaRPr lang="en-US" dirty="0"/>
          </a:p>
        </p:txBody>
      </p:sp>
      <p:sp>
        <p:nvSpPr>
          <p:cNvPr id="11" name="Footer Placeholder 10"/>
          <p:cNvSpPr>
            <a:spLocks noGrp="1"/>
          </p:cNvSpPr>
          <p:nvPr>
            <p:ph type="ftr" sz="quarter" idx="11"/>
          </p:nvPr>
        </p:nvSpPr>
        <p:spPr/>
        <p:txBody>
          <a:bodyPr/>
          <a:lstStyle/>
          <a:p>
            <a:r>
              <a:rPr lang="en-US"/>
              <a:t>Secondary Transition/Post-School Results Network</a:t>
            </a:r>
            <a:endParaRPr lang="en-US" dirty="0"/>
          </a:p>
        </p:txBody>
      </p:sp>
      <p:sp>
        <p:nvSpPr>
          <p:cNvPr id="10" name="Slide Number Placeholder 9"/>
          <p:cNvSpPr>
            <a:spLocks noGrp="1"/>
          </p:cNvSpPr>
          <p:nvPr>
            <p:ph type="sldNum" sz="quarter" idx="12"/>
          </p:nvPr>
        </p:nvSpPr>
        <p:spPr/>
        <p:txBody>
          <a:bodyPr/>
          <a:lstStyle/>
          <a:p>
            <a:fld id="{05CC2038-037F-49B9-9D9B-D45FD2DC7F05}" type="slidenum">
              <a:rPr lang="en-US" smtClean="0"/>
              <a:pPr/>
              <a:t>64</a:t>
            </a:fld>
            <a:endParaRPr lang="en-US" dirty="0"/>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Online Resources:  College Guides</a:t>
            </a:r>
          </a:p>
        </p:txBody>
      </p:sp>
      <p:sp>
        <p:nvSpPr>
          <p:cNvPr id="9" name="Content Placeholder 8"/>
          <p:cNvSpPr>
            <a:spLocks noGrp="1"/>
          </p:cNvSpPr>
          <p:nvPr>
            <p:ph idx="1"/>
          </p:nvPr>
        </p:nvSpPr>
        <p:spPr/>
        <p:txBody>
          <a:bodyPr/>
          <a:lstStyle/>
          <a:p>
            <a:pPr lvl="0"/>
            <a:endParaRPr lang="en-US" dirty="0"/>
          </a:p>
          <a:p>
            <a:pPr lvl="0"/>
            <a:r>
              <a:rPr lang="en-US" dirty="0"/>
              <a:t>Heath Resource Center </a:t>
            </a:r>
            <a:r>
              <a:rPr lang="en-US" dirty="0">
                <a:hlinkClick r:id="rId3"/>
              </a:rPr>
              <a:t>http://www.heath.gwu.edu/</a:t>
            </a:r>
            <a:endParaRPr lang="en-US" dirty="0"/>
          </a:p>
          <a:p>
            <a:pPr lvl="0"/>
            <a:r>
              <a:rPr lang="en-US" dirty="0"/>
              <a:t>Peterson’s Colleges and Universities </a:t>
            </a:r>
            <a:r>
              <a:rPr lang="en-US" dirty="0">
                <a:hlinkClick r:id="rId4"/>
              </a:rPr>
              <a:t>http://www.petersons.com/</a:t>
            </a:r>
            <a:endParaRPr lang="en-US" dirty="0"/>
          </a:p>
          <a:p>
            <a:pPr lvl="0"/>
            <a:endParaRPr lang="en-US" dirty="0"/>
          </a:p>
        </p:txBody>
      </p:sp>
      <p:sp>
        <p:nvSpPr>
          <p:cNvPr id="10" name="Footer Placeholder 9"/>
          <p:cNvSpPr>
            <a:spLocks noGrp="1"/>
          </p:cNvSpPr>
          <p:nvPr>
            <p:ph type="ftr" sz="quarter" idx="11"/>
          </p:nvPr>
        </p:nvSpPr>
        <p:spPr/>
        <p:txBody>
          <a:bodyPr/>
          <a:lstStyle/>
          <a:p>
            <a:r>
              <a:rPr lang="en-US"/>
              <a:t>Secondary Transition/Post-School Results Network</a:t>
            </a:r>
            <a:endParaRPr lang="en-US" dirty="0"/>
          </a:p>
        </p:txBody>
      </p:sp>
      <p:sp>
        <p:nvSpPr>
          <p:cNvPr id="7" name="Slide Number Placeholder 6"/>
          <p:cNvSpPr>
            <a:spLocks noGrp="1"/>
          </p:cNvSpPr>
          <p:nvPr>
            <p:ph type="sldNum" sz="quarter" idx="12"/>
          </p:nvPr>
        </p:nvSpPr>
        <p:spPr/>
        <p:txBody>
          <a:bodyPr/>
          <a:lstStyle/>
          <a:p>
            <a:fld id="{05CC2038-037F-49B9-9D9B-D45FD2DC7F05}" type="slidenum">
              <a:rPr lang="en-US" smtClean="0"/>
              <a:pPr/>
              <a:t>65</a:t>
            </a:fld>
            <a:endParaRPr lang="en-US" dirty="0"/>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Online Resources:  Texas</a:t>
            </a:r>
          </a:p>
        </p:txBody>
      </p:sp>
      <p:sp>
        <p:nvSpPr>
          <p:cNvPr id="9" name="Content Placeholder 8"/>
          <p:cNvSpPr>
            <a:spLocks noGrp="1"/>
          </p:cNvSpPr>
          <p:nvPr>
            <p:ph idx="1"/>
          </p:nvPr>
        </p:nvSpPr>
        <p:spPr/>
        <p:txBody>
          <a:bodyPr/>
          <a:lstStyle/>
          <a:p>
            <a:pPr lvl="0"/>
            <a:r>
              <a:rPr lang="en-US" dirty="0"/>
              <a:t>College for All Texans    </a:t>
            </a:r>
            <a:r>
              <a:rPr lang="en-US" u="sng" dirty="0">
                <a:hlinkClick r:id="rId3"/>
              </a:rPr>
              <a:t>http://www.collegefortexans.com/</a:t>
            </a:r>
            <a:endParaRPr lang="en-US" dirty="0"/>
          </a:p>
          <a:p>
            <a:pPr lvl="0"/>
            <a:r>
              <a:rPr lang="en-US" dirty="0"/>
              <a:t>Texas Higher Education Coordinating Board </a:t>
            </a:r>
            <a:r>
              <a:rPr lang="en-US" u="sng" dirty="0">
                <a:hlinkClick r:id="rId4"/>
              </a:rPr>
              <a:t>http://www.thecb.state.tx.us/</a:t>
            </a:r>
            <a:endParaRPr lang="en-US" u="sng" dirty="0"/>
          </a:p>
          <a:p>
            <a:pPr lvl="0"/>
            <a:r>
              <a:rPr lang="en-US" dirty="0"/>
              <a:t>Minnie Stevens Piper Foundation </a:t>
            </a:r>
            <a:r>
              <a:rPr lang="en-US" u="sng" dirty="0">
                <a:hlinkClick r:id="rId5"/>
              </a:rPr>
              <a:t>www.mspf.org</a:t>
            </a:r>
            <a:r>
              <a:rPr lang="en-US" u="sng" dirty="0"/>
              <a:t> </a:t>
            </a:r>
            <a:endParaRPr lang="en-US" dirty="0"/>
          </a:p>
        </p:txBody>
      </p:sp>
      <p:sp>
        <p:nvSpPr>
          <p:cNvPr id="7" name="Slide Number Placeholder 6"/>
          <p:cNvSpPr>
            <a:spLocks noGrp="1"/>
          </p:cNvSpPr>
          <p:nvPr>
            <p:ph type="sldNum" sz="quarter" idx="12"/>
          </p:nvPr>
        </p:nvSpPr>
        <p:spPr/>
        <p:txBody>
          <a:bodyPr/>
          <a:lstStyle/>
          <a:p>
            <a:fld id="{05CC2038-037F-49B9-9D9B-D45FD2DC7F05}" type="slidenum">
              <a:rPr lang="en-US" smtClean="0"/>
              <a:pPr/>
              <a:t>66</a:t>
            </a:fld>
            <a:endParaRPr lang="en-US" dirty="0"/>
          </a:p>
        </p:txBody>
      </p:sp>
      <p:sp>
        <p:nvSpPr>
          <p:cNvPr id="10" name="Footer Placeholder 9"/>
          <p:cNvSpPr>
            <a:spLocks noGrp="1"/>
          </p:cNvSpPr>
          <p:nvPr>
            <p:ph type="ftr" sz="quarter" idx="11"/>
          </p:nvPr>
        </p:nvSpPr>
        <p:spPr/>
        <p:txBody>
          <a:bodyPr/>
          <a:lstStyle/>
          <a:p>
            <a:r>
              <a:rPr lang="en-US" dirty="0"/>
              <a:t>Secondary Transition/Post-School Results Network</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Online Resources:  Entrance Exams</a:t>
            </a:r>
            <a:endParaRPr lang="en-US" dirty="0"/>
          </a:p>
        </p:txBody>
      </p:sp>
      <p:sp>
        <p:nvSpPr>
          <p:cNvPr id="9" name="Content Placeholder 8"/>
          <p:cNvSpPr>
            <a:spLocks noGrp="1"/>
          </p:cNvSpPr>
          <p:nvPr>
            <p:ph idx="1"/>
          </p:nvPr>
        </p:nvSpPr>
        <p:spPr/>
        <p:txBody>
          <a:bodyPr/>
          <a:lstStyle/>
          <a:p>
            <a:pPr lvl="0"/>
            <a:r>
              <a:rPr lang="en-US" dirty="0"/>
              <a:t>College Board (PSAT/SAT) </a:t>
            </a:r>
            <a:r>
              <a:rPr lang="en-US" dirty="0">
                <a:hlinkClick r:id="rId3"/>
              </a:rPr>
              <a:t>http://www.collegeboard.com/ssd/student/index.html</a:t>
            </a:r>
            <a:r>
              <a:rPr lang="en-US" dirty="0"/>
              <a:t> </a:t>
            </a:r>
          </a:p>
          <a:p>
            <a:pPr lvl="0"/>
            <a:r>
              <a:rPr lang="en-US" dirty="0"/>
              <a:t>ACT Student Web  </a:t>
            </a:r>
            <a:r>
              <a:rPr lang="en-US" dirty="0">
                <a:hlinkClick r:id="rId4"/>
              </a:rPr>
              <a:t>http://www.act.org/aap/disab/index.html</a:t>
            </a:r>
            <a:r>
              <a:rPr lang="en-US" dirty="0"/>
              <a:t> </a:t>
            </a:r>
          </a:p>
          <a:p>
            <a:pPr lvl="0"/>
            <a:r>
              <a:rPr lang="en-US" dirty="0"/>
              <a:t>Texas Success Initiative</a:t>
            </a:r>
          </a:p>
          <a:p>
            <a:pPr marL="457200" lvl="1" indent="0">
              <a:buNone/>
            </a:pPr>
            <a:r>
              <a:rPr lang="en-US" sz="2400" dirty="0">
                <a:hlinkClick r:id="rId5"/>
              </a:rPr>
              <a:t>http://accuplacer.collegeboard.org/sites/default/files/accuplacer-tsi-assessment-student-brochure.pdf</a:t>
            </a:r>
            <a:r>
              <a:rPr lang="en-US" sz="2400" dirty="0"/>
              <a:t> </a:t>
            </a:r>
          </a:p>
        </p:txBody>
      </p:sp>
      <p:sp>
        <p:nvSpPr>
          <p:cNvPr id="10" name="Footer Placeholder 9"/>
          <p:cNvSpPr>
            <a:spLocks noGrp="1"/>
          </p:cNvSpPr>
          <p:nvPr>
            <p:ph type="ftr" sz="quarter" idx="11"/>
          </p:nvPr>
        </p:nvSpPr>
        <p:spPr/>
        <p:txBody>
          <a:bodyPr/>
          <a:lstStyle/>
          <a:p>
            <a:r>
              <a:rPr lang="en-US" dirty="0"/>
              <a:t>Secondary Transition/Post-School Results Network</a:t>
            </a:r>
          </a:p>
        </p:txBody>
      </p:sp>
      <p:sp>
        <p:nvSpPr>
          <p:cNvPr id="7" name="Slide Number Placeholder 6"/>
          <p:cNvSpPr>
            <a:spLocks noGrp="1"/>
          </p:cNvSpPr>
          <p:nvPr>
            <p:ph type="sldNum" sz="quarter" idx="12"/>
          </p:nvPr>
        </p:nvSpPr>
        <p:spPr/>
        <p:txBody>
          <a:bodyPr/>
          <a:lstStyle/>
          <a:p>
            <a:fld id="{05CC2038-037F-49B9-9D9B-D45FD2DC7F05}" type="slidenum">
              <a:rPr lang="en-US" smtClean="0"/>
              <a:pPr/>
              <a:t>67</a:t>
            </a:fld>
            <a:endParaRPr lang="en-US" dirty="0"/>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Online Resources:  Financial Aid</a:t>
            </a:r>
            <a:endParaRPr lang="en-US" dirty="0"/>
          </a:p>
        </p:txBody>
      </p:sp>
      <p:sp>
        <p:nvSpPr>
          <p:cNvPr id="9" name="Content Placeholder 8"/>
          <p:cNvSpPr>
            <a:spLocks noGrp="1"/>
          </p:cNvSpPr>
          <p:nvPr>
            <p:ph idx="1"/>
          </p:nvPr>
        </p:nvSpPr>
        <p:spPr/>
        <p:txBody>
          <a:bodyPr/>
          <a:lstStyle/>
          <a:p>
            <a:pPr lvl="0"/>
            <a:r>
              <a:rPr lang="en-US"/>
              <a:t>Federal Student Aid   </a:t>
            </a:r>
            <a:r>
              <a:rPr lang="en-US">
                <a:hlinkClick r:id="rId3"/>
              </a:rPr>
              <a:t>http://federalstudentaid.ed.gov/</a:t>
            </a:r>
            <a:r>
              <a:rPr lang="en-US"/>
              <a:t> </a:t>
            </a:r>
          </a:p>
          <a:p>
            <a:pPr lvl="0"/>
            <a:r>
              <a:rPr lang="en-US"/>
              <a:t>FAFSA (Federal Application for Student Aid)                    </a:t>
            </a:r>
            <a:r>
              <a:rPr lang="en-US">
                <a:hlinkClick r:id="rId4"/>
              </a:rPr>
              <a:t>http://www.fafsa.ed.gov/index.htm</a:t>
            </a:r>
            <a:r>
              <a:rPr lang="en-US"/>
              <a:t> </a:t>
            </a:r>
          </a:p>
          <a:p>
            <a:pPr lvl="0"/>
            <a:r>
              <a:rPr lang="en-US"/>
              <a:t>FinAid    </a:t>
            </a:r>
            <a:r>
              <a:rPr lang="en-US">
                <a:hlinkClick r:id="rId5"/>
              </a:rPr>
              <a:t>http://www.finaid.org/</a:t>
            </a:r>
            <a:r>
              <a:rPr lang="en-US"/>
              <a:t> </a:t>
            </a:r>
          </a:p>
          <a:p>
            <a:pPr lvl="0"/>
            <a:r>
              <a:rPr lang="en-US"/>
              <a:t>FastWeb  </a:t>
            </a:r>
            <a:r>
              <a:rPr lang="en-US">
                <a:hlinkClick r:id="rId6"/>
              </a:rPr>
              <a:t>http://fastweb.monster.com/</a:t>
            </a:r>
            <a:r>
              <a:rPr lang="en-US"/>
              <a:t> </a:t>
            </a:r>
          </a:p>
          <a:p>
            <a:endParaRPr lang="en-US" dirty="0"/>
          </a:p>
        </p:txBody>
      </p:sp>
      <p:sp>
        <p:nvSpPr>
          <p:cNvPr id="10" name="Footer Placeholder 9"/>
          <p:cNvSpPr>
            <a:spLocks noGrp="1"/>
          </p:cNvSpPr>
          <p:nvPr>
            <p:ph type="ftr" sz="quarter" idx="11"/>
          </p:nvPr>
        </p:nvSpPr>
        <p:spPr/>
        <p:txBody>
          <a:bodyPr/>
          <a:lstStyle/>
          <a:p>
            <a:r>
              <a:rPr lang="en-US"/>
              <a:t>Secondary Transition/Post-School Results Network</a:t>
            </a:r>
            <a:endParaRPr lang="en-US" dirty="0"/>
          </a:p>
        </p:txBody>
      </p:sp>
      <p:sp>
        <p:nvSpPr>
          <p:cNvPr id="7" name="Slide Number Placeholder 6"/>
          <p:cNvSpPr>
            <a:spLocks noGrp="1"/>
          </p:cNvSpPr>
          <p:nvPr>
            <p:ph type="sldNum" sz="quarter" idx="12"/>
          </p:nvPr>
        </p:nvSpPr>
        <p:spPr/>
        <p:txBody>
          <a:bodyPr/>
          <a:lstStyle/>
          <a:p>
            <a:fld id="{05CC2038-037F-49B9-9D9B-D45FD2DC7F05}" type="slidenum">
              <a:rPr lang="en-US" smtClean="0"/>
              <a:pPr/>
              <a:t>68</a:t>
            </a:fld>
            <a:endParaRPr lang="en-US" dirty="0"/>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Resources: Texas Transition and Employment Guide</a:t>
            </a:r>
          </a:p>
        </p:txBody>
      </p:sp>
      <p:sp>
        <p:nvSpPr>
          <p:cNvPr id="3" name="Content Placeholder 2"/>
          <p:cNvSpPr>
            <a:spLocks noGrp="1"/>
          </p:cNvSpPr>
          <p:nvPr>
            <p:ph idx="1"/>
          </p:nvPr>
        </p:nvSpPr>
        <p:spPr/>
        <p:txBody>
          <a:bodyPr/>
          <a:lstStyle/>
          <a:p>
            <a:endParaRPr lang="en-US" dirty="0"/>
          </a:p>
          <a:p>
            <a:r>
              <a:rPr lang="en-US" dirty="0"/>
              <a:t>Texas Transition and Employment Guide</a:t>
            </a:r>
          </a:p>
          <a:p>
            <a:pPr marL="400050" lvl="1" indent="0">
              <a:buNone/>
            </a:pPr>
            <a:r>
              <a:rPr lang="en-US" dirty="0">
                <a:hlinkClick r:id="rId3"/>
              </a:rPr>
              <a:t>http://www.transitionintexas.org/Page/1</a:t>
            </a:r>
            <a:r>
              <a:rPr lang="en-US" dirty="0"/>
              <a:t> </a:t>
            </a:r>
          </a:p>
        </p:txBody>
      </p:sp>
      <p:sp>
        <p:nvSpPr>
          <p:cNvPr id="4" name="Footer Placeholder 3"/>
          <p:cNvSpPr>
            <a:spLocks noGrp="1"/>
          </p:cNvSpPr>
          <p:nvPr>
            <p:ph type="ftr" sz="quarter" idx="11"/>
          </p:nvPr>
        </p:nvSpPr>
        <p:spPr/>
        <p:txBody>
          <a:bodyPr/>
          <a:lstStyle/>
          <a:p>
            <a:r>
              <a:rPr lang="en-US"/>
              <a:t>Secondary Transition/Post-School Results Network</a:t>
            </a:r>
            <a:endParaRPr lang="en-US" dirty="0"/>
          </a:p>
        </p:txBody>
      </p:sp>
      <p:sp>
        <p:nvSpPr>
          <p:cNvPr id="5" name="Slide Number Placeholder 4"/>
          <p:cNvSpPr>
            <a:spLocks noGrp="1"/>
          </p:cNvSpPr>
          <p:nvPr>
            <p:ph type="sldNum" sz="quarter" idx="12"/>
          </p:nvPr>
        </p:nvSpPr>
        <p:spPr/>
        <p:txBody>
          <a:bodyPr/>
          <a:lstStyle/>
          <a:p>
            <a:fld id="{05CC2038-037F-49B9-9D9B-D45FD2DC7F05}" type="slidenum">
              <a:rPr lang="en-US" smtClean="0"/>
              <a:pPr/>
              <a:t>69</a:t>
            </a:fld>
            <a:endParaRPr lang="en-US" dirty="0"/>
          </a:p>
        </p:txBody>
      </p:sp>
    </p:spTree>
    <p:extLst>
      <p:ext uri="{BB962C8B-B14F-4D97-AF65-F5344CB8AC3E}">
        <p14:creationId xmlns:p14="http://schemas.microsoft.com/office/powerpoint/2010/main" val="316657477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1" dirty="0"/>
              <a:t>Why should I go to college? </a:t>
            </a:r>
            <a:br>
              <a:rPr lang="en-US" sz="3200" i="1" dirty="0"/>
            </a:br>
            <a:r>
              <a:rPr lang="en-US" dirty="0"/>
              <a:t>Jobs vs. Careers</a:t>
            </a:r>
          </a:p>
        </p:txBody>
      </p:sp>
      <p:sp>
        <p:nvSpPr>
          <p:cNvPr id="3" name="Content Placeholder 2"/>
          <p:cNvSpPr>
            <a:spLocks noGrp="1"/>
          </p:cNvSpPr>
          <p:nvPr>
            <p:ph sz="half" idx="2"/>
          </p:nvPr>
        </p:nvSpPr>
        <p:spPr>
          <a:xfrm>
            <a:off x="457200" y="1828801"/>
            <a:ext cx="4040188" cy="4297362"/>
          </a:xfrm>
          <a:ln w="19050">
            <a:solidFill>
              <a:srgbClr val="C00000"/>
            </a:solidFill>
          </a:ln>
        </p:spPr>
        <p:txBody>
          <a:bodyPr/>
          <a:lstStyle/>
          <a:p>
            <a:pPr>
              <a:buNone/>
            </a:pPr>
            <a:r>
              <a:rPr lang="en-US" sz="4000" b="1" i="1" dirty="0">
                <a:solidFill>
                  <a:srgbClr val="C00000"/>
                </a:solidFill>
                <a:effectLst>
                  <a:outerShdw blurRad="38100" dist="38100" dir="2700000" algn="tl">
                    <a:srgbClr val="000000">
                      <a:alpha val="43137"/>
                    </a:srgbClr>
                  </a:outerShdw>
                </a:effectLst>
              </a:rPr>
              <a:t>A Job… </a:t>
            </a:r>
          </a:p>
          <a:p>
            <a:r>
              <a:rPr lang="en-US" dirty="0"/>
              <a:t>Is a regular activity in exchange for payment</a:t>
            </a:r>
          </a:p>
          <a:p>
            <a:r>
              <a:rPr lang="en-US" dirty="0"/>
              <a:t>Provides stability of work and income</a:t>
            </a:r>
          </a:p>
          <a:p>
            <a:r>
              <a:rPr lang="en-US" dirty="0"/>
              <a:t>May or may not require special training</a:t>
            </a:r>
          </a:p>
          <a:p>
            <a:r>
              <a:rPr lang="en-US" dirty="0"/>
              <a:t>May be short- or long-term</a:t>
            </a:r>
          </a:p>
        </p:txBody>
      </p:sp>
      <p:sp>
        <p:nvSpPr>
          <p:cNvPr id="8" name="Content Placeholder 7"/>
          <p:cNvSpPr>
            <a:spLocks noGrp="1"/>
          </p:cNvSpPr>
          <p:nvPr>
            <p:ph sz="quarter" idx="4"/>
          </p:nvPr>
        </p:nvSpPr>
        <p:spPr>
          <a:xfrm>
            <a:off x="4645025" y="1828801"/>
            <a:ext cx="4041775" cy="4297362"/>
          </a:xfrm>
          <a:ln w="19050">
            <a:solidFill>
              <a:schemeClr val="tx2">
                <a:lumMod val="75000"/>
              </a:schemeClr>
            </a:solidFill>
          </a:ln>
        </p:spPr>
        <p:txBody>
          <a:bodyPr/>
          <a:lstStyle/>
          <a:p>
            <a:pPr>
              <a:buNone/>
            </a:pPr>
            <a:r>
              <a:rPr lang="en-US" sz="4000" b="1" i="1" dirty="0">
                <a:solidFill>
                  <a:schemeClr val="tx2">
                    <a:lumMod val="75000"/>
                  </a:schemeClr>
                </a:solidFill>
                <a:effectLst>
                  <a:outerShdw blurRad="38100" dist="38100" dir="2700000" algn="tl">
                    <a:srgbClr val="000000">
                      <a:alpha val="43137"/>
                    </a:srgbClr>
                  </a:outerShdw>
                </a:effectLst>
              </a:rPr>
              <a:t>A Career…</a:t>
            </a:r>
          </a:p>
          <a:p>
            <a:r>
              <a:rPr lang="en-US" dirty="0"/>
              <a:t>Is a lifelong pursuit of a passion, an ambition, a profession, and/or goals. </a:t>
            </a:r>
          </a:p>
          <a:p>
            <a:r>
              <a:rPr lang="en-US" dirty="0"/>
              <a:t>May require risk and may not provide stability of work</a:t>
            </a:r>
          </a:p>
          <a:p>
            <a:r>
              <a:rPr lang="en-US" dirty="0"/>
              <a:t>Typically requires higher education or special training</a:t>
            </a:r>
          </a:p>
          <a:p>
            <a:r>
              <a:rPr lang="en-US" dirty="0"/>
              <a:t>Is long term (years)</a:t>
            </a:r>
          </a:p>
        </p:txBody>
      </p:sp>
      <p:sp>
        <p:nvSpPr>
          <p:cNvPr id="36" name="TextBox 35"/>
          <p:cNvSpPr txBox="1"/>
          <p:nvPr/>
        </p:nvSpPr>
        <p:spPr>
          <a:xfrm>
            <a:off x="533400" y="5715000"/>
            <a:ext cx="3810000" cy="307777"/>
          </a:xfrm>
          <a:prstGeom prst="rect">
            <a:avLst/>
          </a:prstGeom>
          <a:noFill/>
        </p:spPr>
        <p:txBody>
          <a:bodyPr wrap="square" rtlCol="0">
            <a:spAutoFit/>
          </a:bodyPr>
          <a:lstStyle/>
          <a:p>
            <a:r>
              <a:rPr lang="en-US" sz="1400" i="1" dirty="0">
                <a:latin typeface="Calibri" pitchFamily="34" charset="0"/>
              </a:rPr>
              <a:t>U.S. Department of Education.  </a:t>
            </a:r>
            <a:r>
              <a:rPr lang="en-US" sz="1400" i="1" dirty="0">
                <a:latin typeface="Calibri" pitchFamily="34" charset="0"/>
                <a:hlinkClick r:id="rId3"/>
              </a:rPr>
              <a:t>www.college.gov</a:t>
            </a:r>
            <a:r>
              <a:rPr lang="en-US" sz="1400" i="1" dirty="0">
                <a:latin typeface="Calibri" pitchFamily="34" charset="0"/>
              </a:rPr>
              <a:t> </a:t>
            </a:r>
          </a:p>
        </p:txBody>
      </p:sp>
      <p:sp>
        <p:nvSpPr>
          <p:cNvPr id="10" name="Slide Number Placeholder 9"/>
          <p:cNvSpPr>
            <a:spLocks noGrp="1"/>
          </p:cNvSpPr>
          <p:nvPr>
            <p:ph type="sldNum" sz="quarter" idx="12"/>
          </p:nvPr>
        </p:nvSpPr>
        <p:spPr/>
        <p:txBody>
          <a:bodyPr/>
          <a:lstStyle/>
          <a:p>
            <a:fld id="{05CC2038-037F-49B9-9D9B-D45FD2DC7F05}" type="slidenum">
              <a:rPr lang="en-US" smtClean="0"/>
              <a:pPr/>
              <a:t>7</a:t>
            </a:fld>
            <a:endParaRPr lang="en-US" dirty="0"/>
          </a:p>
        </p:txBody>
      </p:sp>
      <p:sp>
        <p:nvSpPr>
          <p:cNvPr id="11" name="Footer Placeholder 10"/>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par>
                          <p:cTn id="12" fill="hold">
                            <p:stCondLst>
                              <p:cond delay="700"/>
                            </p:stCondLst>
                            <p:childTnLst>
                              <p:par>
                                <p:cTn id="13" presetID="3"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iterate type="lt">
                                    <p:tmPct val="5000"/>
                                  </p:iterate>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p:cTn id="29"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31"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32" dur="1000"/>
                                        <p:tgtEl>
                                          <p:spTgt spid="8">
                                            <p:txEl>
                                              <p:pRg st="0" end="0"/>
                                            </p:txEl>
                                          </p:spTgt>
                                        </p:tgtEl>
                                      </p:cBhvr>
                                    </p:animEffect>
                                  </p:childTnLst>
                                </p:cTn>
                              </p:par>
                            </p:childTnLst>
                          </p:cTn>
                        </p:par>
                        <p:par>
                          <p:cTn id="33" fill="hold">
                            <p:stCondLst>
                              <p:cond delay="1350"/>
                            </p:stCondLst>
                            <p:childTnLst>
                              <p:par>
                                <p:cTn id="34" presetID="5" presetClass="entr" presetSubtype="10" fill="hold" nodeType="after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checkerboard(across)">
                                      <p:cBhvr>
                                        <p:cTn id="36" dur="500"/>
                                        <p:tgtEl>
                                          <p:spTgt spid="8">
                                            <p:txEl>
                                              <p:pRg st="1" end="1"/>
                                            </p:txEl>
                                          </p:spTgt>
                                        </p:tgtEl>
                                      </p:cBhvr>
                                    </p:animEffect>
                                  </p:childTnLst>
                                </p:cTn>
                              </p:par>
                              <p:par>
                                <p:cTn id="37" presetID="5" presetClass="entr" presetSubtype="10" fill="hold" nodeType="with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checkerboard(across)">
                                      <p:cBhvr>
                                        <p:cTn id="39" dur="500"/>
                                        <p:tgtEl>
                                          <p:spTgt spid="8">
                                            <p:txEl>
                                              <p:pRg st="2" end="2"/>
                                            </p:txEl>
                                          </p:spTgt>
                                        </p:tgtEl>
                                      </p:cBhvr>
                                    </p:animEffect>
                                  </p:childTnLst>
                                </p:cTn>
                              </p:par>
                              <p:par>
                                <p:cTn id="40" presetID="5" presetClass="entr" presetSubtype="10" fill="hold" nodeType="with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checkerboard(across)">
                                      <p:cBhvr>
                                        <p:cTn id="42" dur="500"/>
                                        <p:tgtEl>
                                          <p:spTgt spid="8">
                                            <p:txEl>
                                              <p:pRg st="3" end="3"/>
                                            </p:txEl>
                                          </p:spTgt>
                                        </p:tgtEl>
                                      </p:cBhvr>
                                    </p:animEffect>
                                  </p:childTnLst>
                                </p:cTn>
                              </p:par>
                              <p:par>
                                <p:cTn id="43" presetID="5" presetClass="entr" presetSubtype="10" fill="hold" nodeType="withEffect">
                                  <p:stCondLst>
                                    <p:cond delay="0"/>
                                  </p:stCondLst>
                                  <p:childTnLst>
                                    <p:set>
                                      <p:cBhvr>
                                        <p:cTn id="44" dur="1" fill="hold">
                                          <p:stCondLst>
                                            <p:cond delay="0"/>
                                          </p:stCondLst>
                                        </p:cTn>
                                        <p:tgtEl>
                                          <p:spTgt spid="8">
                                            <p:txEl>
                                              <p:pRg st="4" end="4"/>
                                            </p:txEl>
                                          </p:spTgt>
                                        </p:tgtEl>
                                        <p:attrNameLst>
                                          <p:attrName>style.visibility</p:attrName>
                                        </p:attrNameLst>
                                      </p:cBhvr>
                                      <p:to>
                                        <p:strVal val="visible"/>
                                      </p:to>
                                    </p:set>
                                    <p:animEffect transition="in" filter="checkerboard(across)">
                                      <p:cBhvr>
                                        <p:cTn id="45"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371600"/>
            <a:ext cx="9144000" cy="381000"/>
          </a:xfrm>
          <a:prstGeom prst="rect">
            <a:avLst/>
          </a:prstGeom>
          <a:solidFill>
            <a:schemeClr val="bg1"/>
          </a:solidFill>
          <a:ln>
            <a:noFill/>
          </a:ln>
        </p:spPr>
        <p:txBody>
          <a:bodyPr wrap="square" rtlCol="0">
            <a:spAutoFit/>
          </a:bodyPr>
          <a:lstStyle/>
          <a:p>
            <a:endParaRPr lang="en-US" dirty="0"/>
          </a:p>
        </p:txBody>
      </p:sp>
      <p:sp>
        <p:nvSpPr>
          <p:cNvPr id="2" name="Title 1"/>
          <p:cNvSpPr>
            <a:spLocks noGrp="1"/>
          </p:cNvSpPr>
          <p:nvPr>
            <p:ph type="title"/>
          </p:nvPr>
        </p:nvSpPr>
        <p:spPr>
          <a:xfrm>
            <a:off x="381000" y="171450"/>
            <a:ext cx="8382000" cy="742950"/>
          </a:xfrm>
        </p:spPr>
        <p:txBody>
          <a:bodyPr/>
          <a:lstStyle/>
          <a:p>
            <a:r>
              <a:rPr lang="en-US" sz="3600" dirty="0"/>
              <a:t>Copyright </a:t>
            </a:r>
            <a:r>
              <a:rPr lang="en-US" sz="3600" dirty="0">
                <a:cs typeface="Arial" charset="0"/>
              </a:rPr>
              <a:t>© Texas Education Agency 2015</a:t>
            </a:r>
            <a:endParaRPr lang="en-US" sz="3600" dirty="0"/>
          </a:p>
        </p:txBody>
      </p:sp>
      <p:sp>
        <p:nvSpPr>
          <p:cNvPr id="3" name="Content Placeholder 2"/>
          <p:cNvSpPr>
            <a:spLocks noGrp="1"/>
          </p:cNvSpPr>
          <p:nvPr>
            <p:ph idx="1"/>
          </p:nvPr>
        </p:nvSpPr>
        <p:spPr>
          <a:xfrm>
            <a:off x="228600" y="914400"/>
            <a:ext cx="8686800" cy="5334000"/>
          </a:xfrm>
          <a:solidFill>
            <a:schemeClr val="bg1"/>
          </a:solidFill>
        </p:spPr>
        <p:txBody>
          <a:bodyPr/>
          <a:lstStyle/>
          <a:p>
            <a:pPr marL="0" indent="0">
              <a:lnSpc>
                <a:spcPct val="90000"/>
              </a:lnSpc>
              <a:buNone/>
              <a:defRPr/>
            </a:pPr>
            <a:r>
              <a:rPr lang="en-US" sz="1800" dirty="0"/>
              <a:t>These materials are copyrighted </a:t>
            </a:r>
            <a:r>
              <a:rPr lang="en-US" sz="1800" dirty="0">
                <a:cs typeface="Arial" charset="0"/>
              </a:rPr>
              <a:t>© and trademarked ™ as the property of the Texas Education Agency and may not be reproduced without the express written permission of the Texas Education Agency, except under the following conditions: </a:t>
            </a:r>
          </a:p>
          <a:p>
            <a:pPr marL="609600" indent="-609600">
              <a:lnSpc>
                <a:spcPct val="90000"/>
              </a:lnSpc>
              <a:buFontTx/>
              <a:buAutoNum type="arabicPeriod"/>
              <a:defRPr/>
            </a:pPr>
            <a:r>
              <a:rPr lang="en-US" sz="1800" dirty="0">
                <a:cs typeface="Arial" charset="0"/>
              </a:rPr>
              <a:t>Texas public school districts, charter schools, and Education Service Centers may reproduce and use copies of the Materials and Related Materials for the districts’ and schools’ educational use without obtaining permission from the Texas Education Agency;</a:t>
            </a:r>
          </a:p>
          <a:p>
            <a:pPr marL="609600" indent="-609600">
              <a:lnSpc>
                <a:spcPct val="90000"/>
              </a:lnSpc>
              <a:buFontTx/>
              <a:buAutoNum type="arabicPeriod"/>
              <a:defRPr/>
            </a:pPr>
            <a:r>
              <a:rPr lang="en-US" sz="1800" dirty="0">
                <a:cs typeface="Arial" charset="0"/>
              </a:rPr>
              <a:t>Residents of the state of Texas may reproduce and use copies of the Materials and Related Materials for individual personal use only without obtaining written permission of the Texas Education Agency;</a:t>
            </a:r>
          </a:p>
          <a:p>
            <a:pPr marL="609600" indent="-609600">
              <a:lnSpc>
                <a:spcPct val="90000"/>
              </a:lnSpc>
              <a:buFontTx/>
              <a:buAutoNum type="arabicPeriod"/>
              <a:defRPr/>
            </a:pPr>
            <a:r>
              <a:rPr lang="en-US" sz="1800" dirty="0">
                <a:cs typeface="Arial" charset="0"/>
              </a:rPr>
              <a:t>Any portion reproduced must be reproduced in its entirety and remain unedited, unaltered and unchanged in any way:</a:t>
            </a:r>
          </a:p>
          <a:p>
            <a:pPr marL="609600" indent="-609600">
              <a:lnSpc>
                <a:spcPct val="90000"/>
              </a:lnSpc>
              <a:buFontTx/>
              <a:buAutoNum type="arabicPeriod"/>
              <a:defRPr/>
            </a:pPr>
            <a:r>
              <a:rPr lang="en-US" sz="1800" dirty="0">
                <a:cs typeface="Arial" charset="0"/>
              </a:rPr>
              <a:t>No monetary charge can be made for the reproduced materials or any document containing them; however, a reasonable charge to cover only the cost of reproduction and distribution may be charged.</a:t>
            </a:r>
          </a:p>
          <a:p>
            <a:pPr marL="0" indent="0">
              <a:lnSpc>
                <a:spcPct val="90000"/>
              </a:lnSpc>
              <a:buNone/>
              <a:defRPr/>
            </a:pPr>
            <a:r>
              <a:rPr lang="en-US" sz="1800" dirty="0">
                <a:cs typeface="Arial" charset="0"/>
              </a:rPr>
              <a:t>Private entities or persons located in Texas that are not Texas public school districts or Texas charter schools or any entity, whether public or private, educational or non-educational, located outside the state of Texas MUST obtain written approval from the Texas Education Agency and will be required to enter into a license agreement that may involve the payment of a licensing fee or a royalty fee. </a:t>
            </a:r>
          </a:p>
          <a:p>
            <a:endParaRPr lang="en-US" sz="1800" dirty="0"/>
          </a:p>
        </p:txBody>
      </p:sp>
      <p:sp>
        <p:nvSpPr>
          <p:cNvPr id="4" name="Footer Placeholder 3"/>
          <p:cNvSpPr>
            <a:spLocks noGrp="1"/>
          </p:cNvSpPr>
          <p:nvPr>
            <p:ph type="ftr" sz="quarter" idx="11"/>
          </p:nvPr>
        </p:nvSpPr>
        <p:spPr/>
        <p:txBody>
          <a:bodyPr/>
          <a:lstStyle/>
          <a:p>
            <a:r>
              <a:rPr lang="en-US"/>
              <a:t>Secondary Transition/Post-School Results Network</a:t>
            </a:r>
            <a:endParaRPr lang="en-US" dirty="0"/>
          </a:p>
        </p:txBody>
      </p:sp>
      <p:sp>
        <p:nvSpPr>
          <p:cNvPr id="5" name="Slide Number Placeholder 4"/>
          <p:cNvSpPr>
            <a:spLocks noGrp="1"/>
          </p:cNvSpPr>
          <p:nvPr>
            <p:ph type="sldNum" sz="quarter" idx="12"/>
          </p:nvPr>
        </p:nvSpPr>
        <p:spPr/>
        <p:txBody>
          <a:bodyPr/>
          <a:lstStyle/>
          <a:p>
            <a:fld id="{05CC2038-037F-49B9-9D9B-D45FD2DC7F05}" type="slidenum">
              <a:rPr lang="en-US" smtClean="0"/>
              <a:pPr/>
              <a:t>70</a:t>
            </a:fld>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3200" i="1" dirty="0"/>
              <a:t>Why should I go to college? </a:t>
            </a:r>
            <a:br>
              <a:rPr lang="en-US" dirty="0"/>
            </a:br>
            <a:r>
              <a:rPr lang="en-US" dirty="0"/>
              <a:t>Employment Options</a:t>
            </a:r>
          </a:p>
        </p:txBody>
      </p:sp>
      <p:sp>
        <p:nvSpPr>
          <p:cNvPr id="14" name="Content Placeholder 13"/>
          <p:cNvSpPr>
            <a:spLocks noGrp="1"/>
          </p:cNvSpPr>
          <p:nvPr>
            <p:ph idx="1"/>
          </p:nvPr>
        </p:nvSpPr>
        <p:spPr>
          <a:xfrm>
            <a:off x="1524000" y="1752600"/>
            <a:ext cx="7239000" cy="2743200"/>
          </a:xfrm>
          <a:ln>
            <a:solidFill>
              <a:srgbClr val="C00000"/>
            </a:solidFill>
          </a:ln>
        </p:spPr>
        <p:txBody>
          <a:bodyPr/>
          <a:lstStyle/>
          <a:p>
            <a:r>
              <a:rPr lang="en-US" b="1" dirty="0"/>
              <a:t>Competitive employment</a:t>
            </a:r>
          </a:p>
          <a:p>
            <a:pPr lvl="1"/>
            <a:r>
              <a:rPr lang="en-US" dirty="0"/>
              <a:t>Working for pay at or above federal/state minimum wage</a:t>
            </a:r>
          </a:p>
          <a:p>
            <a:r>
              <a:rPr lang="en-US" b="1" dirty="0"/>
              <a:t>Self-employment</a:t>
            </a:r>
          </a:p>
          <a:p>
            <a:pPr lvl="1"/>
            <a:r>
              <a:rPr lang="en-US" dirty="0"/>
              <a:t>Individually defined work activity and pay</a:t>
            </a:r>
          </a:p>
        </p:txBody>
      </p:sp>
      <p:sp>
        <p:nvSpPr>
          <p:cNvPr id="31" name="Content Placeholder 30"/>
          <p:cNvSpPr>
            <a:spLocks noGrp="1"/>
          </p:cNvSpPr>
          <p:nvPr>
            <p:ph idx="13"/>
          </p:nvPr>
        </p:nvSpPr>
        <p:spPr>
          <a:xfrm>
            <a:off x="1524000" y="4572000"/>
            <a:ext cx="7239000" cy="1524000"/>
          </a:xfrm>
          <a:ln>
            <a:solidFill>
              <a:srgbClr val="C00000"/>
            </a:solidFill>
          </a:ln>
        </p:spPr>
        <p:txBody>
          <a:bodyPr/>
          <a:lstStyle/>
          <a:p>
            <a:r>
              <a:rPr lang="en-US" b="1" dirty="0"/>
              <a:t>Volunteer</a:t>
            </a:r>
          </a:p>
          <a:p>
            <a:pPr lvl="1"/>
            <a:r>
              <a:rPr lang="en-US" dirty="0"/>
              <a:t>Working without pay for personal growth or acquisition of new skills</a:t>
            </a:r>
          </a:p>
        </p:txBody>
      </p:sp>
      <p:pic>
        <p:nvPicPr>
          <p:cNvPr id="9230" name="Picture 14" descr="C:\Users\SAR\AppData\Local\Microsoft\Windows\Temporary Internet Files\Content.IE5\XSIEVGGQ\MC910216326[1].png"/>
          <p:cNvPicPr>
            <a:picLocks noChangeAspect="1" noChangeArrowheads="1"/>
          </p:cNvPicPr>
          <p:nvPr/>
        </p:nvPicPr>
        <p:blipFill>
          <a:blip r:embed="rId3" cstate="print"/>
          <a:srcRect/>
          <a:stretch>
            <a:fillRect/>
          </a:stretch>
        </p:blipFill>
        <p:spPr bwMode="auto">
          <a:xfrm>
            <a:off x="304800" y="2286000"/>
            <a:ext cx="842918" cy="1165367"/>
          </a:xfrm>
          <a:prstGeom prst="rect">
            <a:avLst/>
          </a:prstGeom>
          <a:noFill/>
        </p:spPr>
      </p:pic>
      <p:grpSp>
        <p:nvGrpSpPr>
          <p:cNvPr id="30" name="Group 29"/>
          <p:cNvGrpSpPr/>
          <p:nvPr/>
        </p:nvGrpSpPr>
        <p:grpSpPr>
          <a:xfrm>
            <a:off x="228600" y="4876800"/>
            <a:ext cx="1066800" cy="914400"/>
            <a:chOff x="228600" y="4876800"/>
            <a:chExt cx="1295400" cy="1219200"/>
          </a:xfrm>
        </p:grpSpPr>
        <p:pic>
          <p:nvPicPr>
            <p:cNvPr id="9234" name="Picture 18" descr="C:\Users\SAR\AppData\Local\Microsoft\Windows\Temporary Internet Files\Content.IE5\XSIEVGGQ\MC910216326[1].png"/>
            <p:cNvPicPr>
              <a:picLocks noChangeAspect="1" noChangeArrowheads="1"/>
            </p:cNvPicPr>
            <p:nvPr/>
          </p:nvPicPr>
          <p:blipFill>
            <a:blip r:embed="rId4" cstate="print"/>
            <a:srcRect/>
            <a:stretch>
              <a:fillRect/>
            </a:stretch>
          </p:blipFill>
          <p:spPr bwMode="auto">
            <a:xfrm>
              <a:off x="533400" y="5029200"/>
              <a:ext cx="704953" cy="974625"/>
            </a:xfrm>
            <a:prstGeom prst="rect">
              <a:avLst/>
            </a:prstGeom>
            <a:noFill/>
          </p:spPr>
        </p:pic>
        <p:grpSp>
          <p:nvGrpSpPr>
            <p:cNvPr id="29" name="Group 28"/>
            <p:cNvGrpSpPr/>
            <p:nvPr/>
          </p:nvGrpSpPr>
          <p:grpSpPr>
            <a:xfrm>
              <a:off x="228600" y="4876800"/>
              <a:ext cx="1295400" cy="1219200"/>
              <a:chOff x="152400" y="4876800"/>
              <a:chExt cx="1447800" cy="1219200"/>
            </a:xfrm>
          </p:grpSpPr>
          <p:sp>
            <p:nvSpPr>
              <p:cNvPr id="26" name="Oval 25"/>
              <p:cNvSpPr/>
              <p:nvPr/>
            </p:nvSpPr>
            <p:spPr bwMode="auto">
              <a:xfrm>
                <a:off x="152400" y="4876800"/>
                <a:ext cx="1447800" cy="1219200"/>
              </a:xfrm>
              <a:prstGeom prst="ellipse">
                <a:avLst/>
              </a:prstGeom>
              <a:noFill/>
              <a:ln w="762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p:txBody>
          </p:sp>
          <p:cxnSp>
            <p:nvCxnSpPr>
              <p:cNvPr id="28" name="Straight Connector 27"/>
              <p:cNvCxnSpPr>
                <a:stCxn id="26" idx="1"/>
                <a:endCxn id="26" idx="5"/>
              </p:cNvCxnSpPr>
              <p:nvPr/>
            </p:nvCxnSpPr>
            <p:spPr bwMode="auto">
              <a:xfrm rot="16200000" flipH="1">
                <a:off x="445248" y="4974526"/>
                <a:ext cx="862104" cy="1023748"/>
              </a:xfrm>
              <a:prstGeom prst="line">
                <a:avLst/>
              </a:prstGeom>
              <a:solidFill>
                <a:schemeClr val="accent1"/>
              </a:solidFill>
              <a:ln w="76200" cap="flat" cmpd="sng" algn="ctr">
                <a:solidFill>
                  <a:srgbClr val="C00000"/>
                </a:solidFill>
                <a:prstDash val="solid"/>
                <a:round/>
                <a:headEnd type="none" w="med" len="med"/>
                <a:tailEnd type="none" w="med" len="med"/>
              </a:ln>
              <a:effectLst/>
            </p:spPr>
          </p:cxnSp>
        </p:grpSp>
      </p:grpSp>
      <p:sp>
        <p:nvSpPr>
          <p:cNvPr id="15" name="Slide Number Placeholder 14"/>
          <p:cNvSpPr>
            <a:spLocks noGrp="1"/>
          </p:cNvSpPr>
          <p:nvPr>
            <p:ph type="sldNum" sz="quarter" idx="12"/>
          </p:nvPr>
        </p:nvSpPr>
        <p:spPr/>
        <p:txBody>
          <a:bodyPr/>
          <a:lstStyle/>
          <a:p>
            <a:fld id="{05CC2038-037F-49B9-9D9B-D45FD2DC7F05}" type="slidenum">
              <a:rPr lang="en-US" smtClean="0"/>
              <a:pPr/>
              <a:t>8</a:t>
            </a:fld>
            <a:endParaRPr lang="en-US" dirty="0"/>
          </a:p>
        </p:txBody>
      </p:sp>
      <p:sp>
        <p:nvSpPr>
          <p:cNvPr id="16" name="Footer Placeholder 15"/>
          <p:cNvSpPr>
            <a:spLocks noGrp="1"/>
          </p:cNvSpPr>
          <p:nvPr>
            <p:ph type="ftr" sz="quarter" idx="11"/>
          </p:nvPr>
        </p:nvSpPr>
        <p:spPr/>
        <p:txBody>
          <a:bodyPr/>
          <a:lstStyle/>
          <a:p>
            <a:r>
              <a:rPr lang="en-US"/>
              <a:t>Secondary Transition/Post-School Results Network</a:t>
            </a:r>
            <a:endParaRPr lang="en-US" dirty="0"/>
          </a:p>
        </p:txBody>
      </p:sp>
      <p:grpSp>
        <p:nvGrpSpPr>
          <p:cNvPr id="19" name="Group 18"/>
          <p:cNvGrpSpPr/>
          <p:nvPr/>
        </p:nvGrpSpPr>
        <p:grpSpPr>
          <a:xfrm rot="335231">
            <a:off x="7084164" y="317125"/>
            <a:ext cx="1769570" cy="1601623"/>
            <a:chOff x="6432087" y="2563443"/>
            <a:chExt cx="2183260" cy="1778115"/>
          </a:xfrm>
        </p:grpSpPr>
        <p:pic>
          <p:nvPicPr>
            <p:cNvPr id="20" name="Picture 4" descr="dd00200_"/>
            <p:cNvPicPr>
              <a:picLocks noChangeAspect="1" noChangeArrowheads="1"/>
            </p:cNvPicPr>
            <p:nvPr/>
          </p:nvPicPr>
          <p:blipFill>
            <a:blip r:embed="rId5" cstate="print"/>
            <a:srcRect/>
            <a:stretch>
              <a:fillRect/>
            </a:stretch>
          </p:blipFill>
          <p:spPr bwMode="auto">
            <a:xfrm rot="156783">
              <a:off x="6432087" y="2563443"/>
              <a:ext cx="2183260" cy="1778115"/>
            </a:xfrm>
            <a:prstGeom prst="rect">
              <a:avLst/>
            </a:prstGeom>
            <a:noFill/>
          </p:spPr>
        </p:pic>
        <p:sp>
          <p:nvSpPr>
            <p:cNvPr id="21" name="Rectangle 20"/>
            <p:cNvSpPr/>
            <p:nvPr/>
          </p:nvSpPr>
          <p:spPr>
            <a:xfrm rot="251236">
              <a:off x="6719280" y="3482159"/>
              <a:ext cx="1471755" cy="428491"/>
            </a:xfrm>
            <a:prstGeom prst="rect">
              <a:avLst/>
            </a:prstGeom>
            <a:noFill/>
          </p:spPr>
          <p:txBody>
            <a:bodyPr wrap="none" lIns="91440" tIns="45720" rIns="91440" bIns="45720">
              <a:prstTxWarp prst="textPlain">
                <a:avLst/>
              </a:prstTxWarp>
              <a:spAutoFit/>
            </a:bodyPr>
            <a:lstStyle/>
            <a:p>
              <a:pPr algn="ct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Handout</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 calcmode="lin" valueType="num">
                                      <p:cBhvr additive="base">
                                        <p:cTn id="12"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 calcmode="lin" valueType="num">
                                      <p:cBhvr additive="base">
                                        <p:cTn id="17"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 calcmode="lin" valueType="num">
                                      <p:cBhvr additive="base">
                                        <p:cTn id="22"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4">
                                            <p:txEl>
                                              <p:pRg st="3" end="3"/>
                                            </p:txEl>
                                          </p:spTgt>
                                        </p:tgtEl>
                                        <p:attrNameLst>
                                          <p:attrName>ppt_y</p:attrName>
                                        </p:attrNameLst>
                                      </p:cBhvr>
                                      <p:tavLst>
                                        <p:tav tm="0">
                                          <p:val>
                                            <p:strVal val="#ppt_y"/>
                                          </p:val>
                                        </p:tav>
                                        <p:tav tm="100000">
                                          <p:val>
                                            <p:strVal val="#ppt_y"/>
                                          </p:val>
                                        </p:tav>
                                      </p:tavLst>
                                    </p:anim>
                                  </p:childTnLst>
                                </p:cTn>
                              </p:par>
                              <p:par>
                                <p:cTn id="24" presetID="6" presetClass="emph" presetSubtype="0" fill="hold" nodeType="withEffect">
                                  <p:stCondLst>
                                    <p:cond delay="0"/>
                                  </p:stCondLst>
                                  <p:childTnLst>
                                    <p:animScale>
                                      <p:cBhvr>
                                        <p:cTn id="25" dur="2000" fill="hold"/>
                                        <p:tgtEl>
                                          <p:spTgt spid="9230"/>
                                        </p:tgtEl>
                                      </p:cBhvr>
                                      <p:by x="150000" y="150000"/>
                                    </p:animScale>
                                  </p:childTnLst>
                                </p:cTn>
                              </p:par>
                            </p:childTnLst>
                          </p:cTn>
                        </p:par>
                        <p:par>
                          <p:cTn id="26" fill="hold">
                            <p:stCondLst>
                              <p:cond delay="3500"/>
                            </p:stCondLst>
                            <p:childTnLst>
                              <p:par>
                                <p:cTn id="27" presetID="2" presetClass="entr" presetSubtype="4" fill="hold" nodeType="afterEffect">
                                  <p:stCondLst>
                                    <p:cond delay="0"/>
                                  </p:stCondLst>
                                  <p:childTnLst>
                                    <p:set>
                                      <p:cBhvr>
                                        <p:cTn id="28" dur="1" fill="hold">
                                          <p:stCondLst>
                                            <p:cond delay="0"/>
                                          </p:stCondLst>
                                        </p:cTn>
                                        <p:tgtEl>
                                          <p:spTgt spid="31">
                                            <p:txEl>
                                              <p:pRg st="0" end="0"/>
                                            </p:txEl>
                                          </p:spTgt>
                                        </p:tgtEl>
                                        <p:attrNameLst>
                                          <p:attrName>style.visibility</p:attrName>
                                        </p:attrNameLst>
                                      </p:cBhvr>
                                      <p:to>
                                        <p:strVal val="visible"/>
                                      </p:to>
                                    </p:set>
                                    <p:anim calcmode="lin" valueType="num">
                                      <p:cBhvr additive="base">
                                        <p:cTn id="29"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1">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1">
                                            <p:txEl>
                                              <p:pRg st="1" end="1"/>
                                            </p:txEl>
                                          </p:spTgt>
                                        </p:tgtEl>
                                        <p:attrNameLst>
                                          <p:attrName>style.visibility</p:attrName>
                                        </p:attrNameLst>
                                      </p:cBhvr>
                                      <p:to>
                                        <p:strVal val="visible"/>
                                      </p:to>
                                    </p:set>
                                    <p:anim calcmode="lin" valueType="num">
                                      <p:cBhvr additive="base">
                                        <p:cTn id="33" dur="500" fill="hold"/>
                                        <p:tgtEl>
                                          <p:spTgt spid="31">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1">
                                            <p:txEl>
                                              <p:pRg st="1" end="1"/>
                                            </p:txEl>
                                          </p:spTgt>
                                        </p:tgtEl>
                                        <p:attrNameLst>
                                          <p:attrName>ppt_y</p:attrName>
                                        </p:attrNameLst>
                                      </p:cBhvr>
                                      <p:tavLst>
                                        <p:tav tm="0">
                                          <p:val>
                                            <p:strVal val="1+#ppt_h/2"/>
                                          </p:val>
                                        </p:tav>
                                        <p:tav tm="100000">
                                          <p:val>
                                            <p:strVal val="#ppt_y"/>
                                          </p:val>
                                        </p:tav>
                                      </p:tavLst>
                                    </p:anim>
                                  </p:childTnLst>
                                </p:cTn>
                              </p:par>
                              <p:par>
                                <p:cTn id="35" presetID="8" presetClass="emph" presetSubtype="0" fill="hold" nodeType="withEffect">
                                  <p:stCondLst>
                                    <p:cond delay="0"/>
                                  </p:stCondLst>
                                  <p:childTnLst>
                                    <p:animRot by="21600000">
                                      <p:cBhvr>
                                        <p:cTn id="36" dur="2000" fill="hold"/>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3"/>
          </p:nvPr>
        </p:nvSpPr>
        <p:spPr>
          <a:xfrm>
            <a:off x="381000" y="2819400"/>
            <a:ext cx="4114800" cy="3200400"/>
          </a:xfrm>
          <a:solidFill>
            <a:srgbClr val="FFFFFF">
              <a:alpha val="14902"/>
            </a:srgbClr>
          </a:solidFill>
          <a:ln>
            <a:solidFill>
              <a:schemeClr val="accent1"/>
            </a:solidFill>
          </a:ln>
        </p:spPr>
        <p:txBody>
          <a:bodyPr/>
          <a:lstStyle/>
          <a:p>
            <a:pPr>
              <a:buNone/>
            </a:pPr>
            <a:r>
              <a:rPr lang="en-US" dirty="0"/>
              <a:t>Higher earnings</a:t>
            </a:r>
          </a:p>
          <a:p>
            <a:r>
              <a:rPr lang="en-US" sz="2400" dirty="0"/>
              <a:t>4-Year Degree – </a:t>
            </a:r>
            <a:r>
              <a:rPr lang="en-US" sz="2400" b="1" dirty="0"/>
              <a:t>$53,000</a:t>
            </a:r>
          </a:p>
          <a:p>
            <a:r>
              <a:rPr lang="en-US" sz="2400" dirty="0"/>
              <a:t>2-Year Degree – </a:t>
            </a:r>
            <a:r>
              <a:rPr lang="en-US" sz="2400" b="1" dirty="0"/>
              <a:t>$39,000</a:t>
            </a:r>
          </a:p>
          <a:p>
            <a:r>
              <a:rPr lang="en-US" sz="2400" dirty="0"/>
              <a:t>High School – </a:t>
            </a:r>
            <a:r>
              <a:rPr lang="en-US" sz="2400" b="1" dirty="0"/>
              <a:t>$32,000</a:t>
            </a:r>
          </a:p>
          <a:p>
            <a:r>
              <a:rPr lang="en-US" sz="2400" dirty="0"/>
              <a:t>No High School – </a:t>
            </a:r>
            <a:r>
              <a:rPr lang="en-US" sz="2400" b="1" dirty="0"/>
              <a:t>$24,000</a:t>
            </a:r>
          </a:p>
          <a:p>
            <a:endParaRPr lang="en-US" dirty="0"/>
          </a:p>
        </p:txBody>
      </p:sp>
      <p:sp>
        <p:nvSpPr>
          <p:cNvPr id="20" name="Freeform 12"/>
          <p:cNvSpPr>
            <a:spLocks/>
          </p:cNvSpPr>
          <p:nvPr/>
        </p:nvSpPr>
        <p:spPr bwMode="auto">
          <a:xfrm>
            <a:off x="457200" y="2895600"/>
            <a:ext cx="3962400" cy="3124200"/>
          </a:xfrm>
          <a:custGeom>
            <a:avLst/>
            <a:gdLst/>
            <a:ahLst/>
            <a:cxnLst>
              <a:cxn ang="0">
                <a:pos x="657" y="313"/>
              </a:cxn>
              <a:cxn ang="0">
                <a:pos x="572" y="339"/>
              </a:cxn>
              <a:cxn ang="0">
                <a:pos x="489" y="410"/>
              </a:cxn>
              <a:cxn ang="0">
                <a:pos x="454" y="492"/>
              </a:cxn>
              <a:cxn ang="0">
                <a:pos x="448" y="581"/>
              </a:cxn>
              <a:cxn ang="0">
                <a:pos x="480" y="673"/>
              </a:cxn>
              <a:cxn ang="0">
                <a:pos x="541" y="735"/>
              </a:cxn>
              <a:cxn ang="0">
                <a:pos x="619" y="777"/>
              </a:cxn>
              <a:cxn ang="0">
                <a:pos x="712" y="814"/>
              </a:cxn>
              <a:cxn ang="0">
                <a:pos x="804" y="852"/>
              </a:cxn>
              <a:cxn ang="0">
                <a:pos x="854" y="898"/>
              </a:cxn>
              <a:cxn ang="0">
                <a:pos x="866" y="985"/>
              </a:cxn>
              <a:cxn ang="0">
                <a:pos x="813" y="1052"/>
              </a:cxn>
              <a:cxn ang="0">
                <a:pos x="729" y="1066"/>
              </a:cxn>
              <a:cxn ang="0">
                <a:pos x="656" y="1038"/>
              </a:cxn>
              <a:cxn ang="0">
                <a:pos x="606" y="982"/>
              </a:cxn>
              <a:cxn ang="0">
                <a:pos x="583" y="916"/>
              </a:cxn>
              <a:cxn ang="0">
                <a:pos x="446" y="878"/>
              </a:cxn>
              <a:cxn ang="0">
                <a:pos x="587" y="1116"/>
              </a:cxn>
              <a:cxn ang="0">
                <a:pos x="628" y="1156"/>
              </a:cxn>
              <a:cxn ang="0">
                <a:pos x="674" y="1320"/>
              </a:cxn>
              <a:cxn ang="0">
                <a:pos x="851" y="1185"/>
              </a:cxn>
              <a:cxn ang="0">
                <a:pos x="933" y="1149"/>
              </a:cxn>
              <a:cxn ang="0">
                <a:pos x="995" y="1083"/>
              </a:cxn>
              <a:cxn ang="0">
                <a:pos x="1028" y="995"/>
              </a:cxn>
              <a:cxn ang="0">
                <a:pos x="1031" y="908"/>
              </a:cxn>
              <a:cxn ang="0">
                <a:pos x="1010" y="833"/>
              </a:cxn>
              <a:cxn ang="0">
                <a:pos x="976" y="780"/>
              </a:cxn>
              <a:cxn ang="0">
                <a:pos x="931" y="741"/>
              </a:cxn>
              <a:cxn ang="0">
                <a:pos x="874" y="710"/>
              </a:cxn>
              <a:cxn ang="0">
                <a:pos x="804" y="680"/>
              </a:cxn>
              <a:cxn ang="0">
                <a:pos x="705" y="640"/>
              </a:cxn>
              <a:cxn ang="0">
                <a:pos x="623" y="580"/>
              </a:cxn>
              <a:cxn ang="0">
                <a:pos x="617" y="503"/>
              </a:cxn>
              <a:cxn ang="0">
                <a:pos x="671" y="451"/>
              </a:cxn>
              <a:cxn ang="0">
                <a:pos x="761" y="446"/>
              </a:cxn>
              <a:cxn ang="0">
                <a:pos x="814" y="471"/>
              </a:cxn>
              <a:cxn ang="0">
                <a:pos x="852" y="516"/>
              </a:cxn>
              <a:cxn ang="0">
                <a:pos x="877" y="585"/>
              </a:cxn>
              <a:cxn ang="0">
                <a:pos x="1015" y="329"/>
              </a:cxn>
              <a:cxn ang="0">
                <a:pos x="868" y="371"/>
              </a:cxn>
              <a:cxn ang="0">
                <a:pos x="833" y="341"/>
              </a:cxn>
              <a:cxn ang="0">
                <a:pos x="713" y="188"/>
              </a:cxn>
              <a:cxn ang="0">
                <a:pos x="669" y="6"/>
              </a:cxn>
              <a:cxn ang="0">
                <a:pos x="745" y="0"/>
              </a:cxn>
              <a:cxn ang="0">
                <a:pos x="991" y="34"/>
              </a:cxn>
              <a:cxn ang="0">
                <a:pos x="1251" y="174"/>
              </a:cxn>
              <a:cxn ang="0">
                <a:pos x="1437" y="400"/>
              </a:cxn>
              <a:cxn ang="0">
                <a:pos x="1525" y="687"/>
              </a:cxn>
              <a:cxn ang="0">
                <a:pos x="1495" y="993"/>
              </a:cxn>
              <a:cxn ang="0">
                <a:pos x="1354" y="1251"/>
              </a:cxn>
              <a:cxn ang="0">
                <a:pos x="1129" y="1437"/>
              </a:cxn>
              <a:cxn ang="0">
                <a:pos x="842" y="1526"/>
              </a:cxn>
              <a:cxn ang="0">
                <a:pos x="538" y="1496"/>
              </a:cxn>
              <a:cxn ang="0">
                <a:pos x="278" y="1356"/>
              </a:cxn>
              <a:cxn ang="0">
                <a:pos x="92" y="1130"/>
              </a:cxn>
              <a:cxn ang="0">
                <a:pos x="4" y="842"/>
              </a:cxn>
              <a:cxn ang="0">
                <a:pos x="27" y="564"/>
              </a:cxn>
              <a:cxn ang="0">
                <a:pos x="136" y="329"/>
              </a:cxn>
              <a:cxn ang="0">
                <a:pos x="316" y="145"/>
              </a:cxn>
              <a:cxn ang="0">
                <a:pos x="549" y="30"/>
              </a:cxn>
            </a:cxnLst>
            <a:rect l="0" t="0" r="r" b="b"/>
            <a:pathLst>
              <a:path w="1529" h="1530">
                <a:moveTo>
                  <a:pt x="713" y="188"/>
                </a:moveTo>
                <a:lnTo>
                  <a:pt x="674" y="188"/>
                </a:lnTo>
                <a:lnTo>
                  <a:pt x="674" y="311"/>
                </a:lnTo>
                <a:lnTo>
                  <a:pt x="657" y="313"/>
                </a:lnTo>
                <a:lnTo>
                  <a:pt x="637" y="317"/>
                </a:lnTo>
                <a:lnTo>
                  <a:pt x="617" y="322"/>
                </a:lnTo>
                <a:lnTo>
                  <a:pt x="595" y="330"/>
                </a:lnTo>
                <a:lnTo>
                  <a:pt x="572" y="339"/>
                </a:lnTo>
                <a:lnTo>
                  <a:pt x="549" y="353"/>
                </a:lnTo>
                <a:lnTo>
                  <a:pt x="526" y="369"/>
                </a:lnTo>
                <a:lnTo>
                  <a:pt x="504" y="391"/>
                </a:lnTo>
                <a:lnTo>
                  <a:pt x="489" y="410"/>
                </a:lnTo>
                <a:lnTo>
                  <a:pt x="478" y="431"/>
                </a:lnTo>
                <a:lnTo>
                  <a:pt x="468" y="451"/>
                </a:lnTo>
                <a:lnTo>
                  <a:pt x="460" y="471"/>
                </a:lnTo>
                <a:lnTo>
                  <a:pt x="454" y="492"/>
                </a:lnTo>
                <a:lnTo>
                  <a:pt x="450" y="512"/>
                </a:lnTo>
                <a:lnTo>
                  <a:pt x="448" y="532"/>
                </a:lnTo>
                <a:lnTo>
                  <a:pt x="447" y="553"/>
                </a:lnTo>
                <a:lnTo>
                  <a:pt x="448" y="581"/>
                </a:lnTo>
                <a:lnTo>
                  <a:pt x="452" y="608"/>
                </a:lnTo>
                <a:lnTo>
                  <a:pt x="460" y="632"/>
                </a:lnTo>
                <a:lnTo>
                  <a:pt x="469" y="654"/>
                </a:lnTo>
                <a:lnTo>
                  <a:pt x="480" y="673"/>
                </a:lnTo>
                <a:lnTo>
                  <a:pt x="493" y="691"/>
                </a:lnTo>
                <a:lnTo>
                  <a:pt x="507" y="707"/>
                </a:lnTo>
                <a:lnTo>
                  <a:pt x="524" y="722"/>
                </a:lnTo>
                <a:lnTo>
                  <a:pt x="541" y="735"/>
                </a:lnTo>
                <a:lnTo>
                  <a:pt x="559" y="748"/>
                </a:lnTo>
                <a:lnTo>
                  <a:pt x="578" y="758"/>
                </a:lnTo>
                <a:lnTo>
                  <a:pt x="599" y="768"/>
                </a:lnTo>
                <a:lnTo>
                  <a:pt x="619" y="777"/>
                </a:lnTo>
                <a:lnTo>
                  <a:pt x="640" y="786"/>
                </a:lnTo>
                <a:lnTo>
                  <a:pt x="660" y="794"/>
                </a:lnTo>
                <a:lnTo>
                  <a:pt x="680" y="801"/>
                </a:lnTo>
                <a:lnTo>
                  <a:pt x="712" y="814"/>
                </a:lnTo>
                <a:lnTo>
                  <a:pt x="740" y="824"/>
                </a:lnTo>
                <a:lnTo>
                  <a:pt x="764" y="835"/>
                </a:lnTo>
                <a:lnTo>
                  <a:pt x="786" y="843"/>
                </a:lnTo>
                <a:lnTo>
                  <a:pt x="804" y="852"/>
                </a:lnTo>
                <a:lnTo>
                  <a:pt x="819" y="861"/>
                </a:lnTo>
                <a:lnTo>
                  <a:pt x="832" y="871"/>
                </a:lnTo>
                <a:lnTo>
                  <a:pt x="842" y="882"/>
                </a:lnTo>
                <a:lnTo>
                  <a:pt x="854" y="898"/>
                </a:lnTo>
                <a:lnTo>
                  <a:pt x="861" y="917"/>
                </a:lnTo>
                <a:lnTo>
                  <a:pt x="868" y="938"/>
                </a:lnTo>
                <a:lnTo>
                  <a:pt x="869" y="958"/>
                </a:lnTo>
                <a:lnTo>
                  <a:pt x="866" y="985"/>
                </a:lnTo>
                <a:lnTo>
                  <a:pt x="859" y="1007"/>
                </a:lnTo>
                <a:lnTo>
                  <a:pt x="846" y="1026"/>
                </a:lnTo>
                <a:lnTo>
                  <a:pt x="831" y="1041"/>
                </a:lnTo>
                <a:lnTo>
                  <a:pt x="813" y="1052"/>
                </a:lnTo>
                <a:lnTo>
                  <a:pt x="792" y="1061"/>
                </a:lnTo>
                <a:lnTo>
                  <a:pt x="771" y="1066"/>
                </a:lnTo>
                <a:lnTo>
                  <a:pt x="749" y="1068"/>
                </a:lnTo>
                <a:lnTo>
                  <a:pt x="729" y="1066"/>
                </a:lnTo>
                <a:lnTo>
                  <a:pt x="710" y="1063"/>
                </a:lnTo>
                <a:lnTo>
                  <a:pt x="691" y="1056"/>
                </a:lnTo>
                <a:lnTo>
                  <a:pt x="673" y="1049"/>
                </a:lnTo>
                <a:lnTo>
                  <a:pt x="656" y="1038"/>
                </a:lnTo>
                <a:lnTo>
                  <a:pt x="641" y="1027"/>
                </a:lnTo>
                <a:lnTo>
                  <a:pt x="628" y="1013"/>
                </a:lnTo>
                <a:lnTo>
                  <a:pt x="617" y="999"/>
                </a:lnTo>
                <a:lnTo>
                  <a:pt x="606" y="982"/>
                </a:lnTo>
                <a:lnTo>
                  <a:pt x="599" y="966"/>
                </a:lnTo>
                <a:lnTo>
                  <a:pt x="592" y="949"/>
                </a:lnTo>
                <a:lnTo>
                  <a:pt x="587" y="933"/>
                </a:lnTo>
                <a:lnTo>
                  <a:pt x="583" y="916"/>
                </a:lnTo>
                <a:lnTo>
                  <a:pt x="581" y="902"/>
                </a:lnTo>
                <a:lnTo>
                  <a:pt x="578" y="888"/>
                </a:lnTo>
                <a:lnTo>
                  <a:pt x="577" y="878"/>
                </a:lnTo>
                <a:lnTo>
                  <a:pt x="446" y="878"/>
                </a:lnTo>
                <a:lnTo>
                  <a:pt x="446" y="1181"/>
                </a:lnTo>
                <a:lnTo>
                  <a:pt x="576" y="1181"/>
                </a:lnTo>
                <a:lnTo>
                  <a:pt x="578" y="1103"/>
                </a:lnTo>
                <a:lnTo>
                  <a:pt x="587" y="1116"/>
                </a:lnTo>
                <a:lnTo>
                  <a:pt x="598" y="1126"/>
                </a:lnTo>
                <a:lnTo>
                  <a:pt x="606" y="1138"/>
                </a:lnTo>
                <a:lnTo>
                  <a:pt x="617" y="1147"/>
                </a:lnTo>
                <a:lnTo>
                  <a:pt x="628" y="1156"/>
                </a:lnTo>
                <a:lnTo>
                  <a:pt x="641" y="1163"/>
                </a:lnTo>
                <a:lnTo>
                  <a:pt x="656" y="1171"/>
                </a:lnTo>
                <a:lnTo>
                  <a:pt x="674" y="1177"/>
                </a:lnTo>
                <a:lnTo>
                  <a:pt x="674" y="1320"/>
                </a:lnTo>
                <a:lnTo>
                  <a:pt x="809" y="1320"/>
                </a:lnTo>
                <a:lnTo>
                  <a:pt x="809" y="1193"/>
                </a:lnTo>
                <a:lnTo>
                  <a:pt x="829" y="1190"/>
                </a:lnTo>
                <a:lnTo>
                  <a:pt x="851" y="1185"/>
                </a:lnTo>
                <a:lnTo>
                  <a:pt x="871" y="1179"/>
                </a:lnTo>
                <a:lnTo>
                  <a:pt x="893" y="1171"/>
                </a:lnTo>
                <a:lnTo>
                  <a:pt x="912" y="1162"/>
                </a:lnTo>
                <a:lnTo>
                  <a:pt x="933" y="1149"/>
                </a:lnTo>
                <a:lnTo>
                  <a:pt x="950" y="1135"/>
                </a:lnTo>
                <a:lnTo>
                  <a:pt x="968" y="1119"/>
                </a:lnTo>
                <a:lnTo>
                  <a:pt x="982" y="1102"/>
                </a:lnTo>
                <a:lnTo>
                  <a:pt x="995" y="1083"/>
                </a:lnTo>
                <a:lnTo>
                  <a:pt x="1007" y="1063"/>
                </a:lnTo>
                <a:lnTo>
                  <a:pt x="1015" y="1042"/>
                </a:lnTo>
                <a:lnTo>
                  <a:pt x="1023" y="1019"/>
                </a:lnTo>
                <a:lnTo>
                  <a:pt x="1028" y="995"/>
                </a:lnTo>
                <a:lnTo>
                  <a:pt x="1032" y="971"/>
                </a:lnTo>
                <a:lnTo>
                  <a:pt x="1033" y="947"/>
                </a:lnTo>
                <a:lnTo>
                  <a:pt x="1032" y="928"/>
                </a:lnTo>
                <a:lnTo>
                  <a:pt x="1031" y="908"/>
                </a:lnTo>
                <a:lnTo>
                  <a:pt x="1027" y="889"/>
                </a:lnTo>
                <a:lnTo>
                  <a:pt x="1023" y="870"/>
                </a:lnTo>
                <a:lnTo>
                  <a:pt x="1018" y="851"/>
                </a:lnTo>
                <a:lnTo>
                  <a:pt x="1010" y="833"/>
                </a:lnTo>
                <a:lnTo>
                  <a:pt x="1003" y="818"/>
                </a:lnTo>
                <a:lnTo>
                  <a:pt x="994" y="803"/>
                </a:lnTo>
                <a:lnTo>
                  <a:pt x="985" y="791"/>
                </a:lnTo>
                <a:lnTo>
                  <a:pt x="976" y="780"/>
                </a:lnTo>
                <a:lnTo>
                  <a:pt x="966" y="770"/>
                </a:lnTo>
                <a:lnTo>
                  <a:pt x="956" y="759"/>
                </a:lnTo>
                <a:lnTo>
                  <a:pt x="944" y="750"/>
                </a:lnTo>
                <a:lnTo>
                  <a:pt x="931" y="741"/>
                </a:lnTo>
                <a:lnTo>
                  <a:pt x="919" y="734"/>
                </a:lnTo>
                <a:lnTo>
                  <a:pt x="905" y="725"/>
                </a:lnTo>
                <a:lnTo>
                  <a:pt x="889" y="717"/>
                </a:lnTo>
                <a:lnTo>
                  <a:pt x="874" y="710"/>
                </a:lnTo>
                <a:lnTo>
                  <a:pt x="857" y="703"/>
                </a:lnTo>
                <a:lnTo>
                  <a:pt x="841" y="696"/>
                </a:lnTo>
                <a:lnTo>
                  <a:pt x="822" y="688"/>
                </a:lnTo>
                <a:lnTo>
                  <a:pt x="804" y="680"/>
                </a:lnTo>
                <a:lnTo>
                  <a:pt x="784" y="671"/>
                </a:lnTo>
                <a:lnTo>
                  <a:pt x="763" y="664"/>
                </a:lnTo>
                <a:lnTo>
                  <a:pt x="733" y="652"/>
                </a:lnTo>
                <a:lnTo>
                  <a:pt x="705" y="640"/>
                </a:lnTo>
                <a:lnTo>
                  <a:pt x="679" y="627"/>
                </a:lnTo>
                <a:lnTo>
                  <a:pt x="656" y="613"/>
                </a:lnTo>
                <a:lnTo>
                  <a:pt x="637" y="597"/>
                </a:lnTo>
                <a:lnTo>
                  <a:pt x="623" y="580"/>
                </a:lnTo>
                <a:lnTo>
                  <a:pt x="614" y="559"/>
                </a:lnTo>
                <a:lnTo>
                  <a:pt x="610" y="535"/>
                </a:lnTo>
                <a:lnTo>
                  <a:pt x="612" y="520"/>
                </a:lnTo>
                <a:lnTo>
                  <a:pt x="617" y="503"/>
                </a:lnTo>
                <a:lnTo>
                  <a:pt x="626" y="488"/>
                </a:lnTo>
                <a:lnTo>
                  <a:pt x="637" y="473"/>
                </a:lnTo>
                <a:lnTo>
                  <a:pt x="652" y="461"/>
                </a:lnTo>
                <a:lnTo>
                  <a:pt x="671" y="451"/>
                </a:lnTo>
                <a:lnTo>
                  <a:pt x="694" y="445"/>
                </a:lnTo>
                <a:lnTo>
                  <a:pt x="720" y="442"/>
                </a:lnTo>
                <a:lnTo>
                  <a:pt x="742" y="443"/>
                </a:lnTo>
                <a:lnTo>
                  <a:pt x="761" y="446"/>
                </a:lnTo>
                <a:lnTo>
                  <a:pt x="777" y="451"/>
                </a:lnTo>
                <a:lnTo>
                  <a:pt x="792" y="457"/>
                </a:lnTo>
                <a:lnTo>
                  <a:pt x="804" y="465"/>
                </a:lnTo>
                <a:lnTo>
                  <a:pt x="814" y="471"/>
                </a:lnTo>
                <a:lnTo>
                  <a:pt x="823" y="479"/>
                </a:lnTo>
                <a:lnTo>
                  <a:pt x="829" y="485"/>
                </a:lnTo>
                <a:lnTo>
                  <a:pt x="842" y="501"/>
                </a:lnTo>
                <a:lnTo>
                  <a:pt x="852" y="516"/>
                </a:lnTo>
                <a:lnTo>
                  <a:pt x="861" y="534"/>
                </a:lnTo>
                <a:lnTo>
                  <a:pt x="868" y="550"/>
                </a:lnTo>
                <a:lnTo>
                  <a:pt x="873" y="567"/>
                </a:lnTo>
                <a:lnTo>
                  <a:pt x="877" y="585"/>
                </a:lnTo>
                <a:lnTo>
                  <a:pt x="879" y="600"/>
                </a:lnTo>
                <a:lnTo>
                  <a:pt x="882" y="615"/>
                </a:lnTo>
                <a:lnTo>
                  <a:pt x="1015" y="615"/>
                </a:lnTo>
                <a:lnTo>
                  <a:pt x="1015" y="329"/>
                </a:lnTo>
                <a:lnTo>
                  <a:pt x="884" y="329"/>
                </a:lnTo>
                <a:lnTo>
                  <a:pt x="882" y="389"/>
                </a:lnTo>
                <a:lnTo>
                  <a:pt x="874" y="378"/>
                </a:lnTo>
                <a:lnTo>
                  <a:pt x="868" y="371"/>
                </a:lnTo>
                <a:lnTo>
                  <a:pt x="860" y="362"/>
                </a:lnTo>
                <a:lnTo>
                  <a:pt x="852" y="354"/>
                </a:lnTo>
                <a:lnTo>
                  <a:pt x="843" y="348"/>
                </a:lnTo>
                <a:lnTo>
                  <a:pt x="833" y="341"/>
                </a:lnTo>
                <a:lnTo>
                  <a:pt x="822" y="335"/>
                </a:lnTo>
                <a:lnTo>
                  <a:pt x="809" y="329"/>
                </a:lnTo>
                <a:lnTo>
                  <a:pt x="809" y="188"/>
                </a:lnTo>
                <a:lnTo>
                  <a:pt x="713" y="188"/>
                </a:lnTo>
                <a:lnTo>
                  <a:pt x="614" y="15"/>
                </a:lnTo>
                <a:lnTo>
                  <a:pt x="632" y="11"/>
                </a:lnTo>
                <a:lnTo>
                  <a:pt x="651" y="9"/>
                </a:lnTo>
                <a:lnTo>
                  <a:pt x="669" y="6"/>
                </a:lnTo>
                <a:lnTo>
                  <a:pt x="688" y="4"/>
                </a:lnTo>
                <a:lnTo>
                  <a:pt x="707" y="2"/>
                </a:lnTo>
                <a:lnTo>
                  <a:pt x="726" y="1"/>
                </a:lnTo>
                <a:lnTo>
                  <a:pt x="745" y="0"/>
                </a:lnTo>
                <a:lnTo>
                  <a:pt x="764" y="0"/>
                </a:lnTo>
                <a:lnTo>
                  <a:pt x="842" y="4"/>
                </a:lnTo>
                <a:lnTo>
                  <a:pt x="919" y="15"/>
                </a:lnTo>
                <a:lnTo>
                  <a:pt x="991" y="34"/>
                </a:lnTo>
                <a:lnTo>
                  <a:pt x="1061" y="60"/>
                </a:lnTo>
                <a:lnTo>
                  <a:pt x="1129" y="92"/>
                </a:lnTo>
                <a:lnTo>
                  <a:pt x="1191" y="131"/>
                </a:lnTo>
                <a:lnTo>
                  <a:pt x="1251" y="174"/>
                </a:lnTo>
                <a:lnTo>
                  <a:pt x="1305" y="224"/>
                </a:lnTo>
                <a:lnTo>
                  <a:pt x="1354" y="278"/>
                </a:lnTo>
                <a:lnTo>
                  <a:pt x="1398" y="338"/>
                </a:lnTo>
                <a:lnTo>
                  <a:pt x="1437" y="400"/>
                </a:lnTo>
                <a:lnTo>
                  <a:pt x="1469" y="468"/>
                </a:lnTo>
                <a:lnTo>
                  <a:pt x="1495" y="538"/>
                </a:lnTo>
                <a:lnTo>
                  <a:pt x="1514" y="610"/>
                </a:lnTo>
                <a:lnTo>
                  <a:pt x="1525" y="687"/>
                </a:lnTo>
                <a:lnTo>
                  <a:pt x="1529" y="764"/>
                </a:lnTo>
                <a:lnTo>
                  <a:pt x="1525" y="842"/>
                </a:lnTo>
                <a:lnTo>
                  <a:pt x="1514" y="919"/>
                </a:lnTo>
                <a:lnTo>
                  <a:pt x="1495" y="993"/>
                </a:lnTo>
                <a:lnTo>
                  <a:pt x="1469" y="1063"/>
                </a:lnTo>
                <a:lnTo>
                  <a:pt x="1437" y="1130"/>
                </a:lnTo>
                <a:lnTo>
                  <a:pt x="1398" y="1193"/>
                </a:lnTo>
                <a:lnTo>
                  <a:pt x="1354" y="1251"/>
                </a:lnTo>
                <a:lnTo>
                  <a:pt x="1305" y="1306"/>
                </a:lnTo>
                <a:lnTo>
                  <a:pt x="1251" y="1356"/>
                </a:lnTo>
                <a:lnTo>
                  <a:pt x="1191" y="1399"/>
                </a:lnTo>
                <a:lnTo>
                  <a:pt x="1129" y="1437"/>
                </a:lnTo>
                <a:lnTo>
                  <a:pt x="1061" y="1470"/>
                </a:lnTo>
                <a:lnTo>
                  <a:pt x="991" y="1496"/>
                </a:lnTo>
                <a:lnTo>
                  <a:pt x="919" y="1515"/>
                </a:lnTo>
                <a:lnTo>
                  <a:pt x="842" y="1526"/>
                </a:lnTo>
                <a:lnTo>
                  <a:pt x="764" y="1530"/>
                </a:lnTo>
                <a:lnTo>
                  <a:pt x="687" y="1526"/>
                </a:lnTo>
                <a:lnTo>
                  <a:pt x="610" y="1515"/>
                </a:lnTo>
                <a:lnTo>
                  <a:pt x="538" y="1496"/>
                </a:lnTo>
                <a:lnTo>
                  <a:pt x="468" y="1470"/>
                </a:lnTo>
                <a:lnTo>
                  <a:pt x="400" y="1437"/>
                </a:lnTo>
                <a:lnTo>
                  <a:pt x="338" y="1399"/>
                </a:lnTo>
                <a:lnTo>
                  <a:pt x="278" y="1356"/>
                </a:lnTo>
                <a:lnTo>
                  <a:pt x="224" y="1306"/>
                </a:lnTo>
                <a:lnTo>
                  <a:pt x="174" y="1251"/>
                </a:lnTo>
                <a:lnTo>
                  <a:pt x="131" y="1193"/>
                </a:lnTo>
                <a:lnTo>
                  <a:pt x="92" y="1130"/>
                </a:lnTo>
                <a:lnTo>
                  <a:pt x="60" y="1063"/>
                </a:lnTo>
                <a:lnTo>
                  <a:pt x="34" y="993"/>
                </a:lnTo>
                <a:lnTo>
                  <a:pt x="15" y="919"/>
                </a:lnTo>
                <a:lnTo>
                  <a:pt x="4" y="842"/>
                </a:lnTo>
                <a:lnTo>
                  <a:pt x="0" y="764"/>
                </a:lnTo>
                <a:lnTo>
                  <a:pt x="2" y="696"/>
                </a:lnTo>
                <a:lnTo>
                  <a:pt x="11" y="629"/>
                </a:lnTo>
                <a:lnTo>
                  <a:pt x="27" y="564"/>
                </a:lnTo>
                <a:lnTo>
                  <a:pt x="47" y="501"/>
                </a:lnTo>
                <a:lnTo>
                  <a:pt x="71" y="441"/>
                </a:lnTo>
                <a:lnTo>
                  <a:pt x="102" y="383"/>
                </a:lnTo>
                <a:lnTo>
                  <a:pt x="136" y="329"/>
                </a:lnTo>
                <a:lnTo>
                  <a:pt x="176" y="276"/>
                </a:lnTo>
                <a:lnTo>
                  <a:pt x="219" y="229"/>
                </a:lnTo>
                <a:lnTo>
                  <a:pt x="266" y="185"/>
                </a:lnTo>
                <a:lnTo>
                  <a:pt x="316" y="145"/>
                </a:lnTo>
                <a:lnTo>
                  <a:pt x="371" y="109"/>
                </a:lnTo>
                <a:lnTo>
                  <a:pt x="427" y="78"/>
                </a:lnTo>
                <a:lnTo>
                  <a:pt x="487" y="52"/>
                </a:lnTo>
                <a:lnTo>
                  <a:pt x="549" y="30"/>
                </a:lnTo>
                <a:lnTo>
                  <a:pt x="614" y="15"/>
                </a:lnTo>
                <a:lnTo>
                  <a:pt x="713" y="188"/>
                </a:lnTo>
                <a:close/>
              </a:path>
            </a:pathLst>
          </a:custGeom>
          <a:solidFill>
            <a:srgbClr val="008000">
              <a:alpha val="2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lstStyle/>
          <a:p>
            <a:r>
              <a:rPr lang="en-US" sz="3200" i="1" dirty="0"/>
              <a:t>Why should I go to college?</a:t>
            </a:r>
            <a:br>
              <a:rPr lang="en-US" sz="3200" i="1" dirty="0"/>
            </a:br>
            <a:r>
              <a:rPr lang="en-US" dirty="0"/>
              <a:t>Earning Potential</a:t>
            </a:r>
          </a:p>
        </p:txBody>
      </p:sp>
      <p:sp>
        <p:nvSpPr>
          <p:cNvPr id="3" name="Content Placeholder 2"/>
          <p:cNvSpPr>
            <a:spLocks noGrp="1"/>
          </p:cNvSpPr>
          <p:nvPr>
            <p:ph sz="half" idx="1"/>
          </p:nvPr>
        </p:nvSpPr>
        <p:spPr>
          <a:xfrm>
            <a:off x="381000" y="1752600"/>
            <a:ext cx="8382000" cy="1066800"/>
          </a:xfrm>
        </p:spPr>
        <p:txBody>
          <a:bodyPr/>
          <a:lstStyle/>
          <a:p>
            <a:r>
              <a:rPr lang="en-US" dirty="0"/>
              <a:t>A college degree increases your chance of employment by 50%</a:t>
            </a:r>
          </a:p>
        </p:txBody>
      </p:sp>
      <p:sp>
        <p:nvSpPr>
          <p:cNvPr id="23" name="Content Placeholder 22"/>
          <p:cNvSpPr>
            <a:spLocks noGrp="1"/>
          </p:cNvSpPr>
          <p:nvPr>
            <p:ph sz="half" idx="14"/>
          </p:nvPr>
        </p:nvSpPr>
        <p:spPr>
          <a:xfrm>
            <a:off x="4648200" y="2819400"/>
            <a:ext cx="4114800" cy="3200400"/>
          </a:xfrm>
          <a:noFill/>
          <a:ln>
            <a:solidFill>
              <a:schemeClr val="tx2">
                <a:lumMod val="75000"/>
              </a:schemeClr>
            </a:solidFill>
          </a:ln>
        </p:spPr>
        <p:txBody>
          <a:bodyPr/>
          <a:lstStyle/>
          <a:p>
            <a:pPr>
              <a:buNone/>
            </a:pPr>
            <a:r>
              <a:rPr lang="en-US" dirty="0"/>
              <a:t>More/better benefits</a:t>
            </a:r>
          </a:p>
          <a:p>
            <a:r>
              <a:rPr lang="en-US" sz="2400" dirty="0"/>
              <a:t>Vacation</a:t>
            </a:r>
          </a:p>
          <a:p>
            <a:r>
              <a:rPr lang="en-US" sz="2400" dirty="0"/>
              <a:t>Health insurance</a:t>
            </a:r>
          </a:p>
          <a:p>
            <a:r>
              <a:rPr lang="en-US" sz="2400" dirty="0"/>
              <a:t>Retirement plans</a:t>
            </a:r>
            <a:endParaRPr lang="en-US" dirty="0"/>
          </a:p>
          <a:p>
            <a:endParaRPr lang="en-US" dirty="0"/>
          </a:p>
        </p:txBody>
      </p:sp>
      <p:sp>
        <p:nvSpPr>
          <p:cNvPr id="30" name="TextBox 29"/>
          <p:cNvSpPr txBox="1"/>
          <p:nvPr/>
        </p:nvSpPr>
        <p:spPr>
          <a:xfrm>
            <a:off x="533400" y="5715000"/>
            <a:ext cx="3810000" cy="307777"/>
          </a:xfrm>
          <a:prstGeom prst="rect">
            <a:avLst/>
          </a:prstGeom>
          <a:noFill/>
        </p:spPr>
        <p:txBody>
          <a:bodyPr wrap="square" rtlCol="0">
            <a:spAutoFit/>
          </a:bodyPr>
          <a:lstStyle/>
          <a:p>
            <a:r>
              <a:rPr lang="en-US" sz="1400" i="1" dirty="0">
                <a:latin typeface="Calibri" pitchFamily="34" charset="0"/>
              </a:rPr>
              <a:t>U.S. Department of Education.  </a:t>
            </a:r>
            <a:r>
              <a:rPr lang="en-US" sz="1400" i="1" dirty="0">
                <a:latin typeface="Calibri" pitchFamily="34" charset="0"/>
                <a:hlinkClick r:id="rId3"/>
              </a:rPr>
              <a:t>www.college.gov</a:t>
            </a:r>
            <a:r>
              <a:rPr lang="en-US" sz="1400" i="1" dirty="0">
                <a:latin typeface="Calibri" pitchFamily="34" charset="0"/>
              </a:rPr>
              <a:t> </a:t>
            </a:r>
          </a:p>
        </p:txBody>
      </p:sp>
      <p:pic>
        <p:nvPicPr>
          <p:cNvPr id="2083" name="Picture 35" descr="C:\Users\SAR\AppData\Local\Microsoft\Windows\Temporary Internet Files\Content.IE5\XSIEVGGQ\MC900056876[1].wmf"/>
          <p:cNvPicPr>
            <a:picLocks noChangeAspect="1" noChangeArrowheads="1"/>
          </p:cNvPicPr>
          <p:nvPr/>
        </p:nvPicPr>
        <p:blipFill>
          <a:blip r:embed="rId4" cstate="print"/>
          <a:srcRect/>
          <a:stretch>
            <a:fillRect/>
          </a:stretch>
        </p:blipFill>
        <p:spPr bwMode="auto">
          <a:xfrm rot="389473">
            <a:off x="7223217" y="4716826"/>
            <a:ext cx="1278789" cy="1141370"/>
          </a:xfrm>
          <a:prstGeom prst="rect">
            <a:avLst/>
          </a:prstGeom>
          <a:noFill/>
        </p:spPr>
      </p:pic>
      <p:pic>
        <p:nvPicPr>
          <p:cNvPr id="2085" name="Picture 37" descr="C:\Users\SAR\AppData\Local\Microsoft\Windows\Temporary Internet Files\Content.IE5\A211H3U4\MC900412740[1].wmf"/>
          <p:cNvPicPr>
            <a:picLocks noChangeAspect="1" noChangeArrowheads="1"/>
          </p:cNvPicPr>
          <p:nvPr/>
        </p:nvPicPr>
        <p:blipFill>
          <a:blip r:embed="rId5" cstate="print"/>
          <a:srcRect/>
          <a:stretch>
            <a:fillRect/>
          </a:stretch>
        </p:blipFill>
        <p:spPr bwMode="auto">
          <a:xfrm>
            <a:off x="7315200" y="3429000"/>
            <a:ext cx="1246390" cy="817480"/>
          </a:xfrm>
          <a:prstGeom prst="rect">
            <a:avLst/>
          </a:prstGeom>
          <a:noFill/>
        </p:spPr>
      </p:pic>
      <p:pic>
        <p:nvPicPr>
          <p:cNvPr id="2086" name="Picture 38" descr="C:\Users\SAR\AppData\Local\Microsoft\Windows\Temporary Internet Files\Content.IE5\A211H3U4\MC900150433[1].wmf"/>
          <p:cNvPicPr>
            <a:picLocks noChangeAspect="1" noChangeArrowheads="1"/>
          </p:cNvPicPr>
          <p:nvPr/>
        </p:nvPicPr>
        <p:blipFill>
          <a:blip r:embed="rId6" cstate="print"/>
          <a:srcRect/>
          <a:stretch>
            <a:fillRect/>
          </a:stretch>
        </p:blipFill>
        <p:spPr bwMode="auto">
          <a:xfrm rot="21320331">
            <a:off x="5293055" y="4845735"/>
            <a:ext cx="1148058" cy="914400"/>
          </a:xfrm>
          <a:prstGeom prst="rect">
            <a:avLst/>
          </a:prstGeom>
          <a:noFill/>
        </p:spPr>
      </p:pic>
      <p:sp>
        <p:nvSpPr>
          <p:cNvPr id="14" name="Slide Number Placeholder 13"/>
          <p:cNvSpPr>
            <a:spLocks noGrp="1"/>
          </p:cNvSpPr>
          <p:nvPr>
            <p:ph type="sldNum" sz="quarter" idx="12"/>
          </p:nvPr>
        </p:nvSpPr>
        <p:spPr/>
        <p:txBody>
          <a:bodyPr/>
          <a:lstStyle/>
          <a:p>
            <a:fld id="{05CC2038-037F-49B9-9D9B-D45FD2DC7F05}" type="slidenum">
              <a:rPr lang="en-US" smtClean="0"/>
              <a:pPr/>
              <a:t>9</a:t>
            </a:fld>
            <a:endParaRPr lang="en-US" dirty="0"/>
          </a:p>
        </p:txBody>
      </p:sp>
      <p:sp>
        <p:nvSpPr>
          <p:cNvPr id="15" name="Footer Placeholder 14"/>
          <p:cNvSpPr>
            <a:spLocks noGrp="1"/>
          </p:cNvSpPr>
          <p:nvPr>
            <p:ph type="ftr" sz="quarter" idx="11"/>
          </p:nvPr>
        </p:nvSpPr>
        <p:spPr/>
        <p:txBody>
          <a:bodyPr/>
          <a:lstStyle/>
          <a:p>
            <a:r>
              <a:rPr lang="en-US"/>
              <a:t>Secondary Transition/Post-School Results Network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 calcmode="lin" valueType="num">
                                      <p:cBhvr>
                                        <p:cTn id="9" dur="500" fill="hold"/>
                                        <p:tgtEl>
                                          <p:spTgt spid="20"/>
                                        </p:tgtEl>
                                        <p:attrNameLst>
                                          <p:attrName>style.rotation</p:attrName>
                                        </p:attrNameLst>
                                      </p:cBhvr>
                                      <p:tavLst>
                                        <p:tav tm="0">
                                          <p:val>
                                            <p:fltVal val="360"/>
                                          </p:val>
                                        </p:tav>
                                        <p:tav tm="100000">
                                          <p:val>
                                            <p:fltVal val="0"/>
                                          </p:val>
                                        </p:tav>
                                      </p:tavLst>
                                    </p:anim>
                                    <p:animEffect transition="in" filter="fade">
                                      <p:cBhvr>
                                        <p:cTn id="10" dur="500"/>
                                        <p:tgtEl>
                                          <p:spTgt spid="20"/>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2085"/>
                                        </p:tgtEl>
                                        <p:attrNameLst>
                                          <p:attrName>style.visibility</p:attrName>
                                        </p:attrNameLst>
                                      </p:cBhvr>
                                      <p:to>
                                        <p:strVal val="visible"/>
                                      </p:to>
                                    </p:set>
                                    <p:animEffect transition="in" filter="dissolve">
                                      <p:cBhvr>
                                        <p:cTn id="14" dur="500"/>
                                        <p:tgtEl>
                                          <p:spTgt spid="2085"/>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2083"/>
                                        </p:tgtEl>
                                        <p:attrNameLst>
                                          <p:attrName>style.visibility</p:attrName>
                                        </p:attrNameLst>
                                      </p:cBhvr>
                                      <p:to>
                                        <p:strVal val="visible"/>
                                      </p:to>
                                    </p:set>
                                    <p:animEffect transition="in" filter="dissolve">
                                      <p:cBhvr>
                                        <p:cTn id="18" dur="500"/>
                                        <p:tgtEl>
                                          <p:spTgt spid="2083"/>
                                        </p:tgtEl>
                                      </p:cBhvr>
                                    </p:animEffect>
                                  </p:childTnLst>
                                </p:cTn>
                              </p:par>
                            </p:childTnLst>
                          </p:cTn>
                        </p:par>
                        <p:par>
                          <p:cTn id="19" fill="hold">
                            <p:stCondLst>
                              <p:cond delay="1500"/>
                            </p:stCondLst>
                            <p:childTnLst>
                              <p:par>
                                <p:cTn id="20" presetID="9" presetClass="entr" presetSubtype="0" fill="hold" nodeType="afterEffect">
                                  <p:stCondLst>
                                    <p:cond delay="0"/>
                                  </p:stCondLst>
                                  <p:childTnLst>
                                    <p:set>
                                      <p:cBhvr>
                                        <p:cTn id="21" dur="1" fill="hold">
                                          <p:stCondLst>
                                            <p:cond delay="0"/>
                                          </p:stCondLst>
                                        </p:cTn>
                                        <p:tgtEl>
                                          <p:spTgt spid="2086"/>
                                        </p:tgtEl>
                                        <p:attrNameLst>
                                          <p:attrName>style.visibility</p:attrName>
                                        </p:attrNameLst>
                                      </p:cBhvr>
                                      <p:to>
                                        <p:strVal val="visible"/>
                                      </p:to>
                                    </p:set>
                                    <p:animEffect transition="in" filter="dissolve">
                                      <p:cBhvr>
                                        <p:cTn id="22" dur="500"/>
                                        <p:tgtEl>
                                          <p:spTgt spid="2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Broken bar design template">
  <a:themeElements>
    <a:clrScheme name="Custom 13">
      <a:dk1>
        <a:srgbClr val="000000"/>
      </a:dk1>
      <a:lt1>
        <a:srgbClr val="FFFFFF"/>
      </a:lt1>
      <a:dk2>
        <a:srgbClr val="0000A8"/>
      </a:dk2>
      <a:lt2>
        <a:srgbClr val="FFFFFF"/>
      </a:lt2>
      <a:accent1>
        <a:srgbClr val="CC0000"/>
      </a:accent1>
      <a:accent2>
        <a:srgbClr val="E20000"/>
      </a:accent2>
      <a:accent3>
        <a:srgbClr val="FFFFFF"/>
      </a:accent3>
      <a:accent4>
        <a:srgbClr val="000000"/>
      </a:accent4>
      <a:accent5>
        <a:srgbClr val="FF5757"/>
      </a:accent5>
      <a:accent6>
        <a:srgbClr val="AD0000"/>
      </a:accent6>
      <a:hlink>
        <a:srgbClr val="0000BF"/>
      </a:hlink>
      <a:folHlink>
        <a:srgbClr val="6565FF"/>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CC0000"/>
        </a:dk2>
        <a:lt2>
          <a:srgbClr val="FFFFFF"/>
        </a:lt2>
        <a:accent1>
          <a:srgbClr val="FF0033"/>
        </a:accent1>
        <a:accent2>
          <a:srgbClr val="996633"/>
        </a:accent2>
        <a:accent3>
          <a:srgbClr val="E2AAAA"/>
        </a:accent3>
        <a:accent4>
          <a:srgbClr val="DADADA"/>
        </a:accent4>
        <a:accent5>
          <a:srgbClr val="FFAAAD"/>
        </a:accent5>
        <a:accent6>
          <a:srgbClr val="8A5C2D"/>
        </a:accent6>
        <a:hlink>
          <a:srgbClr val="CC9900"/>
        </a:hlink>
        <a:folHlink>
          <a:srgbClr val="FF6699"/>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FF"/>
        </a:lt2>
        <a:accent1>
          <a:srgbClr val="FF00FF"/>
        </a:accent1>
        <a:accent2>
          <a:srgbClr val="FF0000"/>
        </a:accent2>
        <a:accent3>
          <a:srgbClr val="FFFFFF"/>
        </a:accent3>
        <a:accent4>
          <a:srgbClr val="000000"/>
        </a:accent4>
        <a:accent5>
          <a:srgbClr val="FFAAFF"/>
        </a:accent5>
        <a:accent6>
          <a:srgbClr val="E70000"/>
        </a:accent6>
        <a:hlink>
          <a:srgbClr val="00FFFF"/>
        </a:hlink>
        <a:folHlink>
          <a:srgbClr val="C0C0C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DDDDDD"/>
        </a:accent1>
        <a:accent2>
          <a:srgbClr val="868686"/>
        </a:accent2>
        <a:accent3>
          <a:srgbClr val="FFFFFF"/>
        </a:accent3>
        <a:accent4>
          <a:srgbClr val="000000"/>
        </a:accent4>
        <a:accent5>
          <a:srgbClr val="EBEBEB"/>
        </a:accent5>
        <a:accent6>
          <a:srgbClr val="797979"/>
        </a:accent6>
        <a:hlink>
          <a:srgbClr val="39393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4287</TotalTime>
  <Words>15761</Words>
  <Application>Microsoft Office PowerPoint</Application>
  <PresentationFormat>On-screen Show (4:3)</PresentationFormat>
  <Paragraphs>1276</Paragraphs>
  <Slides>70</Slides>
  <Notes>70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Calibri</vt:lpstr>
      <vt:lpstr>Comic Sans MS</vt:lpstr>
      <vt:lpstr>Times New Roman</vt:lpstr>
      <vt:lpstr>Wingdings</vt:lpstr>
      <vt:lpstr>Broken bar design template</vt:lpstr>
      <vt:lpstr>Transitioning from High School to College</vt:lpstr>
      <vt:lpstr>"The things taught  in schools and colleges  are not an education,  but the means to an education.”     Ralph Waldo Emerson</vt:lpstr>
      <vt:lpstr>Agenda </vt:lpstr>
      <vt:lpstr>Why should I go to college? </vt:lpstr>
      <vt:lpstr>Why should I go to college?</vt:lpstr>
      <vt:lpstr>Where the Jobs Are</vt:lpstr>
      <vt:lpstr>Why should I go to college?  Jobs vs. Careers</vt:lpstr>
      <vt:lpstr>Why should I go to college?  Employment Options</vt:lpstr>
      <vt:lpstr>Why should I go to college? Earning Potential</vt:lpstr>
      <vt:lpstr>Why should I go to college? Self-Discovery</vt:lpstr>
      <vt:lpstr>Why should I go to college? Paying it Forward</vt:lpstr>
      <vt:lpstr>“What we must decide  is perhaps  how we are valuable,  rather than  how valuable we are.”       F. Scott Fitzgerald</vt:lpstr>
      <vt:lpstr>How is college different from  high school?</vt:lpstr>
      <vt:lpstr>Changing Environments </vt:lpstr>
      <vt:lpstr>Changing Environments  High School vs. College</vt:lpstr>
      <vt:lpstr>How do I decide if college is right for me?</vt:lpstr>
      <vt:lpstr>What are your goals?</vt:lpstr>
      <vt:lpstr>How and where  do you want to live?</vt:lpstr>
      <vt:lpstr>What kind of job/career do you want?</vt:lpstr>
      <vt:lpstr>What kind of job/career do you want?</vt:lpstr>
      <vt:lpstr>Explore your career options</vt:lpstr>
      <vt:lpstr>Achieve Texas www.achievetexas.org </vt:lpstr>
      <vt:lpstr>How do you want to spend your time?</vt:lpstr>
      <vt:lpstr>Which college  is the  right college?</vt:lpstr>
      <vt:lpstr>How do I select a college?</vt:lpstr>
      <vt:lpstr>How do I select a college?</vt:lpstr>
      <vt:lpstr>    College     Lingo</vt:lpstr>
      <vt:lpstr>Higher Education Universities and Colleges</vt:lpstr>
      <vt:lpstr>Higher Education  Universities and Colleges</vt:lpstr>
      <vt:lpstr>Higher Education  Community and Junior Colleges</vt:lpstr>
      <vt:lpstr>Other Post-Secondary Options  Trade and Technical Schools</vt:lpstr>
      <vt:lpstr>Other Post-Secondary Options Online and Distance Learning</vt:lpstr>
      <vt:lpstr>Other Post-Secondary Options Adult Continuing Education</vt:lpstr>
      <vt:lpstr>Other Post-Secondary Options  Transition Skills Programs</vt:lpstr>
      <vt:lpstr>What should I do to prepare for college? </vt:lpstr>
      <vt:lpstr>Getting started</vt:lpstr>
      <vt:lpstr>Post-secondary Goals</vt:lpstr>
      <vt:lpstr>Academic Preparation</vt:lpstr>
      <vt:lpstr>Develop Self-Advocacy Skills</vt:lpstr>
      <vt:lpstr>Students and Parents as Partners</vt:lpstr>
      <vt:lpstr>Actively participate in your IEP meeting </vt:lpstr>
      <vt:lpstr>College selection and application</vt:lpstr>
      <vt:lpstr>College selection and application</vt:lpstr>
      <vt:lpstr>College entrance exams:  SAT</vt:lpstr>
      <vt:lpstr>College entrance exams – PSAT </vt:lpstr>
      <vt:lpstr>College entrance exams:  ACT</vt:lpstr>
      <vt:lpstr>College entrance exams:  Texas Success Initiative</vt:lpstr>
      <vt:lpstr>How will I pay for college?</vt:lpstr>
      <vt:lpstr>Paying for College </vt:lpstr>
      <vt:lpstr>Paying for College </vt:lpstr>
      <vt:lpstr>Paying for College  Local Options </vt:lpstr>
      <vt:lpstr>Paying for College Federal Options </vt:lpstr>
      <vt:lpstr>Paying for College Merit-Based Options </vt:lpstr>
      <vt:lpstr>Paying for College  Corporate Options </vt:lpstr>
      <vt:lpstr>Who can help me succeed in college? </vt:lpstr>
      <vt:lpstr>Disability Support Services</vt:lpstr>
      <vt:lpstr>Disability Support Services</vt:lpstr>
      <vt:lpstr>Typical Services</vt:lpstr>
      <vt:lpstr>Disability Rights</vt:lpstr>
      <vt:lpstr>Disability Rights and  Responsibilities </vt:lpstr>
      <vt:lpstr>Finding Other Resources and Supports</vt:lpstr>
      <vt:lpstr>Make a Plan – Work the Plan</vt:lpstr>
      <vt:lpstr>PowerPoint Presentation</vt:lpstr>
      <vt:lpstr>Online Resources:  College Guides</vt:lpstr>
      <vt:lpstr>Online Resources:  College Guides</vt:lpstr>
      <vt:lpstr>Online Resources:  Texas</vt:lpstr>
      <vt:lpstr>Online Resources:  Entrance Exams</vt:lpstr>
      <vt:lpstr>Online Resources:  Financial Aid</vt:lpstr>
      <vt:lpstr>Online Resources: Texas Transition and Employment Guide</vt:lpstr>
      <vt:lpstr>Copyright © Texas Education Agency 2015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temp</dc:creator>
  <cp:lastModifiedBy>Noelia C. Perez</cp:lastModifiedBy>
  <cp:revision>615</cp:revision>
  <cp:lastPrinted>2017-12-18T14:37:29Z</cp:lastPrinted>
  <dcterms:created xsi:type="dcterms:W3CDTF">2010-06-06T21:05:36Z</dcterms:created>
  <dcterms:modified xsi:type="dcterms:W3CDTF">2017-12-18T14:37:46Z</dcterms:modified>
</cp:coreProperties>
</file>